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Gill Sans Light"/>
        <a:ea typeface="Gill Sans Light"/>
        <a:cs typeface="Gill Sans Light"/>
        <a:sym typeface="Gill Sans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Gill Sans Light"/>
        <a:ea typeface="Gill Sans Light"/>
        <a:cs typeface="Gill Sans Light"/>
        <a:sym typeface="Gill Sans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Gill Sans Light"/>
        <a:ea typeface="Gill Sans Light"/>
        <a:cs typeface="Gill Sans Light"/>
        <a:sym typeface="Gill Sans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Gill Sans Light"/>
        <a:ea typeface="Gill Sans Light"/>
        <a:cs typeface="Gill Sans Light"/>
        <a:sym typeface="Gill Sans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Gill Sans Light"/>
        <a:ea typeface="Gill Sans Light"/>
        <a:cs typeface="Gill Sans Light"/>
        <a:sym typeface="Gill Sans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Gill Sans Light"/>
        <a:ea typeface="Gill Sans Light"/>
        <a:cs typeface="Gill Sans Light"/>
        <a:sym typeface="Gill Sans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Gill Sans Light"/>
        <a:ea typeface="Gill Sans Light"/>
        <a:cs typeface="Gill Sans Light"/>
        <a:sym typeface="Gill Sans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Gill Sans Light"/>
        <a:ea typeface="Gill Sans Light"/>
        <a:cs typeface="Gill Sans Light"/>
        <a:sym typeface="Gill Sans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Gill Sans Light"/>
        <a:ea typeface="Gill Sans Light"/>
        <a:cs typeface="Gill Sans Light"/>
        <a:sym typeface="Gill Sans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>
          <a:latin typeface="Gill Sans Light"/>
          <a:ea typeface="Gill Sans Light"/>
          <a:cs typeface="Gill Sans Light"/>
        </a:font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535353"/>
      </a:tcTxStyle>
      <a:tcStyle>
        <a:tcBdr>
          <a:left>
            <a:ln w="12700" cap="flat">
              <a:solidFill>
                <a:srgbClr val="340053"/>
              </a:solidFill>
              <a:prstDash val="solid"/>
              <a:round/>
            </a:ln>
          </a:left>
          <a:right>
            <a:ln w="12700" cap="flat">
              <a:solidFill>
                <a:srgbClr val="340053"/>
              </a:solidFill>
              <a:prstDash val="solid"/>
              <a:round/>
            </a:ln>
          </a:right>
          <a:top>
            <a:ln w="12700" cap="flat">
              <a:solidFill>
                <a:srgbClr val="340053"/>
              </a:solidFill>
              <a:prstDash val="solid"/>
              <a:round/>
            </a:ln>
          </a:top>
          <a:bottom>
            <a:ln w="12700" cap="flat">
              <a:solidFill>
                <a:srgbClr val="340053"/>
              </a:solidFill>
              <a:prstDash val="solid"/>
              <a:round/>
            </a:ln>
          </a:bottom>
          <a:insideH>
            <a:ln w="12700" cap="flat">
              <a:solidFill>
                <a:srgbClr val="340053"/>
              </a:solidFill>
              <a:prstDash val="solid"/>
              <a:round/>
            </a:ln>
          </a:insideH>
          <a:insideV>
            <a:ln w="127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rgbClr val="D5E2E4"/>
          </a:solidFill>
        </a:fill>
      </a:tcStyle>
    </a:wholeTbl>
    <a:band2H>
      <a:tcTxStyle b="def" i="def"/>
      <a:tcStyle>
        <a:tcBdr/>
        <a:fill>
          <a:solidFill>
            <a:srgbClr val="EBF1F2"/>
          </a:solidFill>
        </a:fill>
      </a:tcStyle>
    </a:band2H>
    <a:firstCol>
      <a:tcTxStyle b="on" i="off">
        <a:font>
          <a:latin typeface="Gill Sans SemiBold"/>
          <a:ea typeface="Gill Sans SemiBold"/>
          <a:cs typeface="Gill Sans SemiBold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round/>
            </a:ln>
          </a:left>
          <a:right>
            <a:ln w="12700" cap="flat">
              <a:solidFill>
                <a:srgbClr val="340053"/>
              </a:solidFill>
              <a:prstDash val="solid"/>
              <a:round/>
            </a:ln>
          </a:right>
          <a:top>
            <a:ln w="12700" cap="flat">
              <a:solidFill>
                <a:srgbClr val="340053"/>
              </a:solidFill>
              <a:prstDash val="solid"/>
              <a:round/>
            </a:ln>
          </a:top>
          <a:bottom>
            <a:ln w="12700" cap="flat">
              <a:solidFill>
                <a:srgbClr val="340053"/>
              </a:solidFill>
              <a:prstDash val="solid"/>
              <a:round/>
            </a:ln>
          </a:bottom>
          <a:insideH>
            <a:ln w="12700" cap="flat">
              <a:solidFill>
                <a:srgbClr val="340053"/>
              </a:solidFill>
              <a:prstDash val="solid"/>
              <a:round/>
            </a:ln>
          </a:insideH>
          <a:insideV>
            <a:ln w="127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 SemiBold"/>
          <a:ea typeface="Gill Sans SemiBold"/>
          <a:cs typeface="Gill Sans SemiBold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round/>
            </a:ln>
          </a:left>
          <a:right>
            <a:ln w="12700" cap="flat">
              <a:solidFill>
                <a:srgbClr val="340053"/>
              </a:solidFill>
              <a:prstDash val="solid"/>
              <a:round/>
            </a:ln>
          </a:right>
          <a:top>
            <a:ln w="38100" cap="flat">
              <a:solidFill>
                <a:srgbClr val="340053"/>
              </a:solidFill>
              <a:prstDash val="solid"/>
              <a:round/>
            </a:ln>
          </a:top>
          <a:bottom>
            <a:ln w="12700" cap="flat">
              <a:solidFill>
                <a:srgbClr val="340053"/>
              </a:solidFill>
              <a:prstDash val="solid"/>
              <a:round/>
            </a:ln>
          </a:bottom>
          <a:insideH>
            <a:ln w="12700" cap="flat">
              <a:solidFill>
                <a:srgbClr val="340053"/>
              </a:solidFill>
              <a:prstDash val="solid"/>
              <a:round/>
            </a:ln>
          </a:insideH>
          <a:insideV>
            <a:ln w="127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ill Sans SemiBold"/>
          <a:ea typeface="Gill Sans SemiBold"/>
          <a:cs typeface="Gill Sans SemiBold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round/>
            </a:ln>
          </a:left>
          <a:right>
            <a:ln w="12700" cap="flat">
              <a:solidFill>
                <a:srgbClr val="340053"/>
              </a:solidFill>
              <a:prstDash val="solid"/>
              <a:round/>
            </a:ln>
          </a:right>
          <a:top>
            <a:ln w="12700" cap="flat">
              <a:solidFill>
                <a:srgbClr val="340053"/>
              </a:solidFill>
              <a:prstDash val="solid"/>
              <a:round/>
            </a:ln>
          </a:top>
          <a:bottom>
            <a:ln w="38100" cap="flat">
              <a:solidFill>
                <a:srgbClr val="340053"/>
              </a:solidFill>
              <a:prstDash val="solid"/>
              <a:round/>
            </a:ln>
          </a:bottom>
          <a:insideH>
            <a:ln w="12700" cap="flat">
              <a:solidFill>
                <a:srgbClr val="340053"/>
              </a:solidFill>
              <a:prstDash val="solid"/>
              <a:round/>
            </a:ln>
          </a:insideH>
          <a:insideV>
            <a:ln w="127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535353"/>
      </a:tcTxStyle>
      <a:tcStyle>
        <a:tcBdr>
          <a:left>
            <a:ln w="12700" cap="flat">
              <a:solidFill>
                <a:srgbClr val="340053"/>
              </a:solidFill>
              <a:prstDash val="solid"/>
              <a:round/>
            </a:ln>
          </a:left>
          <a:right>
            <a:ln w="12700" cap="flat">
              <a:solidFill>
                <a:srgbClr val="340053"/>
              </a:solidFill>
              <a:prstDash val="solid"/>
              <a:round/>
            </a:ln>
          </a:right>
          <a:top>
            <a:ln w="12700" cap="flat">
              <a:solidFill>
                <a:srgbClr val="340053"/>
              </a:solidFill>
              <a:prstDash val="solid"/>
              <a:round/>
            </a:ln>
          </a:top>
          <a:bottom>
            <a:ln w="12700" cap="flat">
              <a:solidFill>
                <a:srgbClr val="340053"/>
              </a:solidFill>
              <a:prstDash val="solid"/>
              <a:round/>
            </a:ln>
          </a:bottom>
          <a:insideH>
            <a:ln w="12700" cap="flat">
              <a:solidFill>
                <a:srgbClr val="340053"/>
              </a:solidFill>
              <a:prstDash val="solid"/>
              <a:round/>
            </a:ln>
          </a:insideH>
          <a:insideV>
            <a:ln w="127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rgbClr val="F1DDCB"/>
          </a:solidFill>
        </a:fill>
      </a:tcStyle>
    </a:wholeTbl>
    <a:band2H>
      <a:tcTxStyle b="def" i="def"/>
      <a:tcStyle>
        <a:tcBdr/>
        <a:fill>
          <a:solidFill>
            <a:srgbClr val="F8EFE7"/>
          </a:solidFill>
        </a:fill>
      </a:tcStyle>
    </a:band2H>
    <a:firstCol>
      <a:tcTxStyle b="on" i="off">
        <a:font>
          <a:latin typeface="Gill Sans SemiBold"/>
          <a:ea typeface="Gill Sans SemiBold"/>
          <a:cs typeface="Gill Sans SemiBold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round/>
            </a:ln>
          </a:left>
          <a:right>
            <a:ln w="12700" cap="flat">
              <a:solidFill>
                <a:srgbClr val="340053"/>
              </a:solidFill>
              <a:prstDash val="solid"/>
              <a:round/>
            </a:ln>
          </a:right>
          <a:top>
            <a:ln w="12700" cap="flat">
              <a:solidFill>
                <a:srgbClr val="340053"/>
              </a:solidFill>
              <a:prstDash val="solid"/>
              <a:round/>
            </a:ln>
          </a:top>
          <a:bottom>
            <a:ln w="12700" cap="flat">
              <a:solidFill>
                <a:srgbClr val="340053"/>
              </a:solidFill>
              <a:prstDash val="solid"/>
              <a:round/>
            </a:ln>
          </a:bottom>
          <a:insideH>
            <a:ln w="12700" cap="flat">
              <a:solidFill>
                <a:srgbClr val="340053"/>
              </a:solidFill>
              <a:prstDash val="solid"/>
              <a:round/>
            </a:ln>
          </a:insideH>
          <a:insideV>
            <a:ln w="127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ill Sans SemiBold"/>
          <a:ea typeface="Gill Sans SemiBold"/>
          <a:cs typeface="Gill Sans SemiBold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round/>
            </a:ln>
          </a:left>
          <a:right>
            <a:ln w="12700" cap="flat">
              <a:solidFill>
                <a:srgbClr val="340053"/>
              </a:solidFill>
              <a:prstDash val="solid"/>
              <a:round/>
            </a:ln>
          </a:right>
          <a:top>
            <a:ln w="38100" cap="flat">
              <a:solidFill>
                <a:srgbClr val="340053"/>
              </a:solidFill>
              <a:prstDash val="solid"/>
              <a:round/>
            </a:ln>
          </a:top>
          <a:bottom>
            <a:ln w="12700" cap="flat">
              <a:solidFill>
                <a:srgbClr val="340053"/>
              </a:solidFill>
              <a:prstDash val="solid"/>
              <a:round/>
            </a:ln>
          </a:bottom>
          <a:insideH>
            <a:ln w="12700" cap="flat">
              <a:solidFill>
                <a:srgbClr val="340053"/>
              </a:solidFill>
              <a:prstDash val="solid"/>
              <a:round/>
            </a:ln>
          </a:insideH>
          <a:insideV>
            <a:ln w="127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ill Sans SemiBold"/>
          <a:ea typeface="Gill Sans SemiBold"/>
          <a:cs typeface="Gill Sans SemiBold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round/>
            </a:ln>
          </a:left>
          <a:right>
            <a:ln w="12700" cap="flat">
              <a:solidFill>
                <a:srgbClr val="340053"/>
              </a:solidFill>
              <a:prstDash val="solid"/>
              <a:round/>
            </a:ln>
          </a:right>
          <a:top>
            <a:ln w="12700" cap="flat">
              <a:solidFill>
                <a:srgbClr val="340053"/>
              </a:solidFill>
              <a:prstDash val="solid"/>
              <a:round/>
            </a:ln>
          </a:top>
          <a:bottom>
            <a:ln w="38100" cap="flat">
              <a:solidFill>
                <a:srgbClr val="340053"/>
              </a:solidFill>
              <a:prstDash val="solid"/>
              <a:round/>
            </a:ln>
          </a:bottom>
          <a:insideH>
            <a:ln w="12700" cap="flat">
              <a:solidFill>
                <a:srgbClr val="340053"/>
              </a:solidFill>
              <a:prstDash val="solid"/>
              <a:round/>
            </a:ln>
          </a:insideH>
          <a:insideV>
            <a:ln w="127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535353"/>
      </a:tcTxStyle>
      <a:tcStyle>
        <a:tcBdr>
          <a:left>
            <a:ln w="12700" cap="flat">
              <a:solidFill>
                <a:srgbClr val="340053"/>
              </a:solidFill>
              <a:prstDash val="solid"/>
              <a:round/>
            </a:ln>
          </a:left>
          <a:right>
            <a:ln w="12700" cap="flat">
              <a:solidFill>
                <a:srgbClr val="340053"/>
              </a:solidFill>
              <a:prstDash val="solid"/>
              <a:round/>
            </a:ln>
          </a:right>
          <a:top>
            <a:ln w="12700" cap="flat">
              <a:solidFill>
                <a:srgbClr val="340053"/>
              </a:solidFill>
              <a:prstDash val="solid"/>
              <a:round/>
            </a:ln>
          </a:top>
          <a:bottom>
            <a:ln w="12700" cap="flat">
              <a:solidFill>
                <a:srgbClr val="340053"/>
              </a:solidFill>
              <a:prstDash val="solid"/>
              <a:round/>
            </a:ln>
          </a:bottom>
          <a:insideH>
            <a:ln w="12700" cap="flat">
              <a:solidFill>
                <a:srgbClr val="340053"/>
              </a:solidFill>
              <a:prstDash val="solid"/>
              <a:round/>
            </a:ln>
          </a:insideH>
          <a:insideV>
            <a:ln w="127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rgbClr val="D1D3D7"/>
          </a:solidFill>
        </a:fill>
      </a:tcStyle>
    </a:wholeTbl>
    <a:band2H>
      <a:tcTxStyle b="def" i="def"/>
      <a:tcStyle>
        <a:tcBdr/>
        <a:fill>
          <a:solidFill>
            <a:srgbClr val="E9EAEC"/>
          </a:solidFill>
        </a:fill>
      </a:tcStyle>
    </a:band2H>
    <a:firstCol>
      <a:tcTxStyle b="on" i="off">
        <a:font>
          <a:latin typeface="Gill Sans SemiBold"/>
          <a:ea typeface="Gill Sans SemiBold"/>
          <a:cs typeface="Gill Sans SemiBold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round/>
            </a:ln>
          </a:left>
          <a:right>
            <a:ln w="12700" cap="flat">
              <a:solidFill>
                <a:srgbClr val="340053"/>
              </a:solidFill>
              <a:prstDash val="solid"/>
              <a:round/>
            </a:ln>
          </a:right>
          <a:top>
            <a:ln w="12700" cap="flat">
              <a:solidFill>
                <a:srgbClr val="340053"/>
              </a:solidFill>
              <a:prstDash val="solid"/>
              <a:round/>
            </a:ln>
          </a:top>
          <a:bottom>
            <a:ln w="12700" cap="flat">
              <a:solidFill>
                <a:srgbClr val="340053"/>
              </a:solidFill>
              <a:prstDash val="solid"/>
              <a:round/>
            </a:ln>
          </a:bottom>
          <a:insideH>
            <a:ln w="12700" cap="flat">
              <a:solidFill>
                <a:srgbClr val="340053"/>
              </a:solidFill>
              <a:prstDash val="solid"/>
              <a:round/>
            </a:ln>
          </a:insideH>
          <a:insideV>
            <a:ln w="127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ill Sans SemiBold"/>
          <a:ea typeface="Gill Sans SemiBold"/>
          <a:cs typeface="Gill Sans SemiBold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round/>
            </a:ln>
          </a:left>
          <a:right>
            <a:ln w="12700" cap="flat">
              <a:solidFill>
                <a:srgbClr val="340053"/>
              </a:solidFill>
              <a:prstDash val="solid"/>
              <a:round/>
            </a:ln>
          </a:right>
          <a:top>
            <a:ln w="38100" cap="flat">
              <a:solidFill>
                <a:srgbClr val="340053"/>
              </a:solidFill>
              <a:prstDash val="solid"/>
              <a:round/>
            </a:ln>
          </a:top>
          <a:bottom>
            <a:ln w="12700" cap="flat">
              <a:solidFill>
                <a:srgbClr val="340053"/>
              </a:solidFill>
              <a:prstDash val="solid"/>
              <a:round/>
            </a:ln>
          </a:bottom>
          <a:insideH>
            <a:ln w="12700" cap="flat">
              <a:solidFill>
                <a:srgbClr val="340053"/>
              </a:solidFill>
              <a:prstDash val="solid"/>
              <a:round/>
            </a:ln>
          </a:insideH>
          <a:insideV>
            <a:ln w="127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ill Sans SemiBold"/>
          <a:ea typeface="Gill Sans SemiBold"/>
          <a:cs typeface="Gill Sans SemiBold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round/>
            </a:ln>
          </a:left>
          <a:right>
            <a:ln w="12700" cap="flat">
              <a:solidFill>
                <a:srgbClr val="340053"/>
              </a:solidFill>
              <a:prstDash val="solid"/>
              <a:round/>
            </a:ln>
          </a:right>
          <a:top>
            <a:ln w="12700" cap="flat">
              <a:solidFill>
                <a:srgbClr val="340053"/>
              </a:solidFill>
              <a:prstDash val="solid"/>
              <a:round/>
            </a:ln>
          </a:top>
          <a:bottom>
            <a:ln w="38100" cap="flat">
              <a:solidFill>
                <a:srgbClr val="340053"/>
              </a:solidFill>
              <a:prstDash val="solid"/>
              <a:round/>
            </a:ln>
          </a:bottom>
          <a:insideH>
            <a:ln w="12700" cap="flat">
              <a:solidFill>
                <a:srgbClr val="340053"/>
              </a:solidFill>
              <a:prstDash val="solid"/>
              <a:round/>
            </a:ln>
          </a:insideH>
          <a:insideV>
            <a:ln w="127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53535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 b="def" i="def"/>
      <a:tcStyle>
        <a:tcBdr/>
        <a:fill>
          <a:solidFill>
            <a:srgbClr val="340053"/>
          </a:solidFill>
        </a:fill>
      </a:tcStyle>
    </a:band2H>
    <a:firstCol>
      <a:tcTxStyle b="on" i="off">
        <a:font>
          <a:latin typeface="Gill Sans SemiBold"/>
          <a:ea typeface="Gill Sans SemiBold"/>
          <a:cs typeface="Gill Sans SemiBold"/>
        </a:font>
        <a:srgbClr val="34005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 SemiBold"/>
          <a:ea typeface="Gill Sans SemiBold"/>
          <a:cs typeface="Gill Sans SemiBold"/>
        </a:font>
        <a:srgbClr val="53535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35353"/>
              </a:solidFill>
              <a:prstDash val="solid"/>
              <a:round/>
            </a:ln>
          </a:top>
          <a:bottom>
            <a:ln w="25400" cap="flat">
              <a:solidFill>
                <a:srgbClr val="53535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40053"/>
          </a:solidFill>
        </a:fill>
      </a:tcStyle>
    </a:lastRow>
    <a:firstRow>
      <a:tcTxStyle b="on" i="off">
        <a:font>
          <a:latin typeface="Gill Sans SemiBold"/>
          <a:ea typeface="Gill Sans SemiBold"/>
          <a:cs typeface="Gill Sans SemiBold"/>
        </a:font>
        <a:srgbClr val="34005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35353"/>
              </a:solidFill>
              <a:prstDash val="solid"/>
              <a:round/>
            </a:ln>
          </a:top>
          <a:bottom>
            <a:ln w="25400" cap="flat">
              <a:solidFill>
                <a:srgbClr val="53535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535353"/>
      </a:tcTxStyle>
      <a:tcStyle>
        <a:tcBdr>
          <a:left>
            <a:ln w="12700" cap="flat">
              <a:solidFill>
                <a:srgbClr val="340053"/>
              </a:solidFill>
              <a:prstDash val="solid"/>
              <a:round/>
            </a:ln>
          </a:left>
          <a:right>
            <a:ln w="12700" cap="flat">
              <a:solidFill>
                <a:srgbClr val="340053"/>
              </a:solidFill>
              <a:prstDash val="solid"/>
              <a:round/>
            </a:ln>
          </a:right>
          <a:top>
            <a:ln w="12700" cap="flat">
              <a:solidFill>
                <a:srgbClr val="340053"/>
              </a:solidFill>
              <a:prstDash val="solid"/>
              <a:round/>
            </a:ln>
          </a:top>
          <a:bottom>
            <a:ln w="12700" cap="flat">
              <a:solidFill>
                <a:srgbClr val="340053"/>
              </a:solidFill>
              <a:prstDash val="solid"/>
              <a:round/>
            </a:ln>
          </a:bottom>
          <a:insideH>
            <a:ln w="12700" cap="flat">
              <a:solidFill>
                <a:srgbClr val="340053"/>
              </a:solidFill>
              <a:prstDash val="solid"/>
              <a:round/>
            </a:ln>
          </a:insideH>
          <a:insideV>
            <a:ln w="127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ff">
        <a:font>
          <a:latin typeface="Gill Sans SemiBold"/>
          <a:ea typeface="Gill Sans SemiBold"/>
          <a:cs typeface="Gill Sans SemiBold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round/>
            </a:ln>
          </a:left>
          <a:right>
            <a:ln w="12700" cap="flat">
              <a:solidFill>
                <a:srgbClr val="340053"/>
              </a:solidFill>
              <a:prstDash val="solid"/>
              <a:round/>
            </a:ln>
          </a:right>
          <a:top>
            <a:ln w="12700" cap="flat">
              <a:solidFill>
                <a:srgbClr val="340053"/>
              </a:solidFill>
              <a:prstDash val="solid"/>
              <a:round/>
            </a:ln>
          </a:top>
          <a:bottom>
            <a:ln w="12700" cap="flat">
              <a:solidFill>
                <a:srgbClr val="340053"/>
              </a:solidFill>
              <a:prstDash val="solid"/>
              <a:round/>
            </a:ln>
          </a:bottom>
          <a:insideH>
            <a:ln w="12700" cap="flat">
              <a:solidFill>
                <a:srgbClr val="340053"/>
              </a:solidFill>
              <a:prstDash val="solid"/>
              <a:round/>
            </a:ln>
          </a:insideH>
          <a:insideV>
            <a:ln w="127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rgbClr val="535353"/>
          </a:solidFill>
        </a:fill>
      </a:tcStyle>
    </a:firstCol>
    <a:lastRow>
      <a:tcTxStyle b="on" i="off">
        <a:font>
          <a:latin typeface="Gill Sans SemiBold"/>
          <a:ea typeface="Gill Sans SemiBold"/>
          <a:cs typeface="Gill Sans SemiBold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round/>
            </a:ln>
          </a:left>
          <a:right>
            <a:ln w="12700" cap="flat">
              <a:solidFill>
                <a:srgbClr val="340053"/>
              </a:solidFill>
              <a:prstDash val="solid"/>
              <a:round/>
            </a:ln>
          </a:right>
          <a:top>
            <a:ln w="38100" cap="flat">
              <a:solidFill>
                <a:srgbClr val="340053"/>
              </a:solidFill>
              <a:prstDash val="solid"/>
              <a:round/>
            </a:ln>
          </a:top>
          <a:bottom>
            <a:ln w="12700" cap="flat">
              <a:solidFill>
                <a:srgbClr val="340053"/>
              </a:solidFill>
              <a:prstDash val="solid"/>
              <a:round/>
            </a:ln>
          </a:bottom>
          <a:insideH>
            <a:ln w="12700" cap="flat">
              <a:solidFill>
                <a:srgbClr val="340053"/>
              </a:solidFill>
              <a:prstDash val="solid"/>
              <a:round/>
            </a:ln>
          </a:insideH>
          <a:insideV>
            <a:ln w="127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rgbClr val="535353"/>
          </a:solidFill>
        </a:fill>
      </a:tcStyle>
    </a:lastRow>
    <a:firstRow>
      <a:tcTxStyle b="on" i="off">
        <a:font>
          <a:latin typeface="Gill Sans SemiBold"/>
          <a:ea typeface="Gill Sans SemiBold"/>
          <a:cs typeface="Gill Sans SemiBold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round/>
            </a:ln>
          </a:left>
          <a:right>
            <a:ln w="12700" cap="flat">
              <a:solidFill>
                <a:srgbClr val="340053"/>
              </a:solidFill>
              <a:prstDash val="solid"/>
              <a:round/>
            </a:ln>
          </a:right>
          <a:top>
            <a:ln w="12700" cap="flat">
              <a:solidFill>
                <a:srgbClr val="340053"/>
              </a:solidFill>
              <a:prstDash val="solid"/>
              <a:round/>
            </a:ln>
          </a:top>
          <a:bottom>
            <a:ln w="38100" cap="flat">
              <a:solidFill>
                <a:srgbClr val="340053"/>
              </a:solidFill>
              <a:prstDash val="solid"/>
              <a:round/>
            </a:ln>
          </a:bottom>
          <a:insideH>
            <a:ln w="12700" cap="flat">
              <a:solidFill>
                <a:srgbClr val="340053"/>
              </a:solidFill>
              <a:prstDash val="solid"/>
              <a:round/>
            </a:ln>
          </a:insideH>
          <a:insideV>
            <a:ln w="12700" cap="flat">
              <a:solidFill>
                <a:srgbClr val="340053"/>
              </a:solidFill>
              <a:prstDash val="solid"/>
              <a:round/>
            </a:ln>
          </a:insideV>
        </a:tcBdr>
        <a:fill>
          <a:solidFill>
            <a:srgbClr val="53535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タイトル &amp; サブ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anchor="b"/>
          <a:lstStyle>
            <a:lvl1pPr>
              <a:defRPr sz="7200">
                <a:latin typeface="ヒラギノ角ゴシック W1"/>
                <a:ea typeface="ヒラギノ角ゴシック W1"/>
                <a:cs typeface="ヒラギノ角ゴシック W1"/>
                <a:sym typeface="ヒラギノ角ゴシック W1"/>
              </a:defRPr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"/>
          </p:nvPr>
        </p:nvSpPr>
        <p:spPr>
          <a:xfrm>
            <a:off x="1270000" y="5689600"/>
            <a:ext cx="10464800" cy="5080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800"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749968" indent="-318168" algn="ctr">
              <a:lnSpc>
                <a:spcPct val="100000"/>
              </a:lnSpc>
              <a:spcBef>
                <a:spcPts val="0"/>
              </a:spcBef>
              <a:defRPr sz="2800"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1181768" indent="-318168" algn="ctr">
              <a:lnSpc>
                <a:spcPct val="100000"/>
              </a:lnSpc>
              <a:spcBef>
                <a:spcPts val="0"/>
              </a:spcBef>
              <a:defRPr sz="2800"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1613568" indent="-318168" algn="ctr">
              <a:lnSpc>
                <a:spcPct val="100000"/>
              </a:lnSpc>
              <a:spcBef>
                <a:spcPts val="0"/>
              </a:spcBef>
              <a:defRPr sz="2800"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2045368" indent="-318168" algn="ctr">
              <a:lnSpc>
                <a:spcPct val="100000"/>
              </a:lnSpc>
              <a:spcBef>
                <a:spcPts val="0"/>
              </a:spcBef>
              <a:defRPr sz="2800">
                <a:latin typeface="Gill Sans Light"/>
                <a:ea typeface="Gill Sans Light"/>
                <a:cs typeface="Gill Sans Light"/>
                <a:sym typeface="Gill Sans Light"/>
              </a:defRPr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94" name="Shape 94"/>
          <p:cNvSpPr/>
          <p:nvPr>
            <p:ph type="body" sz="quarter" idx="13"/>
          </p:nvPr>
        </p:nvSpPr>
        <p:spPr>
          <a:xfrm>
            <a:off x="1270000" y="4152900"/>
            <a:ext cx="10464800" cy="6477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画像（横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346200" y="520700"/>
            <a:ext cx="10388600" cy="586023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908800"/>
            <a:ext cx="10464800" cy="1282700"/>
          </a:xfrm>
          <a:prstGeom prst="rect">
            <a:avLst/>
          </a:prstGeom>
        </p:spPr>
        <p:txBody>
          <a:bodyPr/>
          <a:lstStyle>
            <a:lvl1pPr>
              <a:defRPr sz="720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>
                <a:latin typeface="Gill Sans Light"/>
                <a:ea typeface="Gill Sans Light"/>
                <a:cs typeface="Gill Sans Light"/>
                <a:sym typeface="Gill Sans Light"/>
              </a:defRPr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355600" y="3251200"/>
            <a:ext cx="12293600" cy="3238500"/>
          </a:xfrm>
          <a:prstGeom prst="rect">
            <a:avLst/>
          </a:prstGeom>
        </p:spPr>
        <p:txBody>
          <a:bodyPr/>
          <a:lstStyle>
            <a:lvl1pPr>
              <a:defRPr sz="720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画像（縦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05600" y="609600"/>
            <a:ext cx="5359400" cy="7759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355600" y="1016000"/>
            <a:ext cx="5892800" cy="3886200"/>
          </a:xfrm>
          <a:prstGeom prst="rect">
            <a:avLst/>
          </a:prstGeom>
        </p:spPr>
        <p:txBody>
          <a:bodyPr anchor="b"/>
          <a:lstStyle>
            <a:lvl1pPr>
              <a:defRPr sz="720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355600" y="4889500"/>
            <a:ext cx="5892800" cy="38862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>
                <a:latin typeface="Gill Sans Light"/>
                <a:ea typeface="Gill Sans Light"/>
                <a:cs typeface="Gill Sans Light"/>
                <a:sym typeface="Gill Sans Light"/>
              </a:defRPr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（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xfrm>
            <a:off x="355600" y="63500"/>
            <a:ext cx="12293600" cy="24384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 &amp; 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870700" y="2781300"/>
            <a:ext cx="5283200" cy="6184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/>
          <a:lstStyle>
            <a:lvl1pPr>
              <a:defRPr sz="720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355600" y="2730500"/>
            <a:ext cx="5892800" cy="6299200"/>
          </a:xfrm>
          <a:prstGeom prst="rect">
            <a:avLst/>
          </a:prstGeom>
        </p:spPr>
        <p:txBody>
          <a:bodyPr/>
          <a:lstStyle>
            <a:lvl1pPr marL="431800" indent="-431800">
              <a:lnSpc>
                <a:spcPct val="100000"/>
              </a:lnSpc>
              <a:spcBef>
                <a:spcPts val="3800"/>
              </a:spcBef>
              <a:defRPr sz="3800"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863600" indent="-431800">
              <a:lnSpc>
                <a:spcPct val="100000"/>
              </a:lnSpc>
              <a:spcBef>
                <a:spcPts val="3800"/>
              </a:spcBef>
              <a:defRPr sz="3800"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1295400" indent="-431800">
              <a:lnSpc>
                <a:spcPct val="100000"/>
              </a:lnSpc>
              <a:spcBef>
                <a:spcPts val="3800"/>
              </a:spcBef>
              <a:defRPr sz="3800"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1727200" indent="-431800">
              <a:lnSpc>
                <a:spcPct val="100000"/>
              </a:lnSpc>
              <a:spcBef>
                <a:spcPts val="3800"/>
              </a:spcBef>
              <a:defRPr sz="3800"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2159000" indent="-431800">
              <a:lnSpc>
                <a:spcPct val="100000"/>
              </a:lnSpc>
              <a:spcBef>
                <a:spcPts val="3800"/>
              </a:spcBef>
              <a:defRPr sz="3800">
                <a:latin typeface="Gill Sans Light"/>
                <a:ea typeface="Gill Sans Light"/>
                <a:cs typeface="Gill Sans Light"/>
                <a:sym typeface="Gill Sans Light"/>
              </a:defRPr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762000" y="762000"/>
            <a:ext cx="11468100" cy="82169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>
              <a:defRPr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>
              <a:defRPr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>
              <a:defRPr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>
              <a:defRPr>
                <a:latin typeface="Gill Sans Light"/>
                <a:ea typeface="Gill Sans Light"/>
                <a:cs typeface="Gill Sans Light"/>
                <a:sym typeface="Gill Sans Light"/>
              </a:defRPr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画像（3 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654800" y="5029200"/>
            <a:ext cx="5803900" cy="421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664613" y="508000"/>
            <a:ext cx="5803902" cy="421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idx="15"/>
          </p:nvPr>
        </p:nvSpPr>
        <p:spPr>
          <a:xfrm>
            <a:off x="533400" y="508000"/>
            <a:ext cx="5808232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355600" y="889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タイトルテキスト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355600" y="2730500"/>
            <a:ext cx="12293600" cy="629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24599" y="9271000"/>
            <a:ext cx="342901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200" u="none">
          <a:ln>
            <a:noFill/>
          </a:ln>
          <a:solidFill>
            <a:srgbClr val="535353"/>
          </a:solidFill>
          <a:uFillTx/>
          <a:latin typeface="ヒラギノ角ゴシック W3"/>
          <a:ea typeface="ヒラギノ角ゴシック W3"/>
          <a:cs typeface="ヒラギノ角ゴシック W3"/>
          <a:sym typeface="ヒラギノ角ゴシック W3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200" u="none">
          <a:ln>
            <a:noFill/>
          </a:ln>
          <a:solidFill>
            <a:srgbClr val="535353"/>
          </a:solidFill>
          <a:uFillTx/>
          <a:latin typeface="ヒラギノ角ゴシック W3"/>
          <a:ea typeface="ヒラギノ角ゴシック W3"/>
          <a:cs typeface="ヒラギノ角ゴシック W3"/>
          <a:sym typeface="ヒラギノ角ゴシック W3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200" u="none">
          <a:ln>
            <a:noFill/>
          </a:ln>
          <a:solidFill>
            <a:srgbClr val="535353"/>
          </a:solidFill>
          <a:uFillTx/>
          <a:latin typeface="ヒラギノ角ゴシック W3"/>
          <a:ea typeface="ヒラギノ角ゴシック W3"/>
          <a:cs typeface="ヒラギノ角ゴシック W3"/>
          <a:sym typeface="ヒラギノ角ゴシック W3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200" u="none">
          <a:ln>
            <a:noFill/>
          </a:ln>
          <a:solidFill>
            <a:srgbClr val="535353"/>
          </a:solidFill>
          <a:uFillTx/>
          <a:latin typeface="ヒラギノ角ゴシック W3"/>
          <a:ea typeface="ヒラギノ角ゴシック W3"/>
          <a:cs typeface="ヒラギノ角ゴシック W3"/>
          <a:sym typeface="ヒラギノ角ゴシック W3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200" u="none">
          <a:ln>
            <a:noFill/>
          </a:ln>
          <a:solidFill>
            <a:srgbClr val="535353"/>
          </a:solidFill>
          <a:uFillTx/>
          <a:latin typeface="ヒラギノ角ゴシック W3"/>
          <a:ea typeface="ヒラギノ角ゴシック W3"/>
          <a:cs typeface="ヒラギノ角ゴシック W3"/>
          <a:sym typeface="ヒラギノ角ゴシック W3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200" u="none">
          <a:ln>
            <a:noFill/>
          </a:ln>
          <a:solidFill>
            <a:srgbClr val="535353"/>
          </a:solidFill>
          <a:uFillTx/>
          <a:latin typeface="ヒラギノ角ゴシック W3"/>
          <a:ea typeface="ヒラギノ角ゴシック W3"/>
          <a:cs typeface="ヒラギノ角ゴシック W3"/>
          <a:sym typeface="ヒラギノ角ゴシック W3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200" u="none">
          <a:ln>
            <a:noFill/>
          </a:ln>
          <a:solidFill>
            <a:srgbClr val="535353"/>
          </a:solidFill>
          <a:uFillTx/>
          <a:latin typeface="ヒラギノ角ゴシック W3"/>
          <a:ea typeface="ヒラギノ角ゴシック W3"/>
          <a:cs typeface="ヒラギノ角ゴシック W3"/>
          <a:sym typeface="ヒラギノ角ゴシック W3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200" u="none">
          <a:ln>
            <a:noFill/>
          </a:ln>
          <a:solidFill>
            <a:srgbClr val="535353"/>
          </a:solidFill>
          <a:uFillTx/>
          <a:latin typeface="ヒラギノ角ゴシック W3"/>
          <a:ea typeface="ヒラギノ角ゴシック W3"/>
          <a:cs typeface="ヒラギノ角ゴシック W3"/>
          <a:sym typeface="ヒラギノ角ゴシック W3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200" u="none">
          <a:ln>
            <a:noFill/>
          </a:ln>
          <a:solidFill>
            <a:srgbClr val="535353"/>
          </a:solidFill>
          <a:uFillTx/>
          <a:latin typeface="ヒラギノ角ゴシック W3"/>
          <a:ea typeface="ヒラギノ角ゴシック W3"/>
          <a:cs typeface="ヒラギノ角ゴシック W3"/>
          <a:sym typeface="ヒラギノ角ゴシック W3"/>
        </a:defRPr>
      </a:lvl9pPr>
    </p:titleStyle>
    <p:bodyStyle>
      <a:lvl1pPr marL="520700" marR="0" indent="-520700" algn="l" defTabSz="584200" rtl="0" latinLnBrk="0">
        <a:lnSpc>
          <a:spcPct val="120000"/>
        </a:lnSpc>
        <a:spcBef>
          <a:spcPts val="46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4600" u="none">
          <a:ln>
            <a:noFill/>
          </a:ln>
          <a:solidFill>
            <a:srgbClr val="535353"/>
          </a:solidFill>
          <a:uFillTx/>
          <a:latin typeface="ヒラギノ角ゴシック W1"/>
          <a:ea typeface="ヒラギノ角ゴシック W1"/>
          <a:cs typeface="ヒラギノ角ゴシック W1"/>
          <a:sym typeface="ヒラギノ角ゴシック W1"/>
        </a:defRPr>
      </a:lvl1pPr>
      <a:lvl2pPr marL="1041400" marR="0" indent="-520700" algn="l" defTabSz="584200" rtl="0" latinLnBrk="0">
        <a:lnSpc>
          <a:spcPct val="120000"/>
        </a:lnSpc>
        <a:spcBef>
          <a:spcPts val="46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4600" u="none">
          <a:ln>
            <a:noFill/>
          </a:ln>
          <a:solidFill>
            <a:srgbClr val="535353"/>
          </a:solidFill>
          <a:uFillTx/>
          <a:latin typeface="ヒラギノ角ゴシック W1"/>
          <a:ea typeface="ヒラギノ角ゴシック W1"/>
          <a:cs typeface="ヒラギノ角ゴシック W1"/>
          <a:sym typeface="ヒラギノ角ゴシック W1"/>
        </a:defRPr>
      </a:lvl2pPr>
      <a:lvl3pPr marL="1562100" marR="0" indent="-520700" algn="l" defTabSz="584200" rtl="0" latinLnBrk="0">
        <a:lnSpc>
          <a:spcPct val="120000"/>
        </a:lnSpc>
        <a:spcBef>
          <a:spcPts val="46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4600" u="none">
          <a:ln>
            <a:noFill/>
          </a:ln>
          <a:solidFill>
            <a:srgbClr val="535353"/>
          </a:solidFill>
          <a:uFillTx/>
          <a:latin typeface="ヒラギノ角ゴシック W1"/>
          <a:ea typeface="ヒラギノ角ゴシック W1"/>
          <a:cs typeface="ヒラギノ角ゴシック W1"/>
          <a:sym typeface="ヒラギノ角ゴシック W1"/>
        </a:defRPr>
      </a:lvl3pPr>
      <a:lvl4pPr marL="2082800" marR="0" indent="-520700" algn="l" defTabSz="584200" rtl="0" latinLnBrk="0">
        <a:lnSpc>
          <a:spcPct val="120000"/>
        </a:lnSpc>
        <a:spcBef>
          <a:spcPts val="46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4600" u="none">
          <a:ln>
            <a:noFill/>
          </a:ln>
          <a:solidFill>
            <a:srgbClr val="535353"/>
          </a:solidFill>
          <a:uFillTx/>
          <a:latin typeface="ヒラギノ角ゴシック W1"/>
          <a:ea typeface="ヒラギノ角ゴシック W1"/>
          <a:cs typeface="ヒラギノ角ゴシック W1"/>
          <a:sym typeface="ヒラギノ角ゴシック W1"/>
        </a:defRPr>
      </a:lvl4pPr>
      <a:lvl5pPr marL="2603500" marR="0" indent="-520700" algn="l" defTabSz="584200" rtl="0" latinLnBrk="0">
        <a:lnSpc>
          <a:spcPct val="120000"/>
        </a:lnSpc>
        <a:spcBef>
          <a:spcPts val="46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4600" u="none">
          <a:ln>
            <a:noFill/>
          </a:ln>
          <a:solidFill>
            <a:srgbClr val="535353"/>
          </a:solidFill>
          <a:uFillTx/>
          <a:latin typeface="ヒラギノ角ゴシック W1"/>
          <a:ea typeface="ヒラギノ角ゴシック W1"/>
          <a:cs typeface="ヒラギノ角ゴシック W1"/>
          <a:sym typeface="ヒラギノ角ゴシック W1"/>
        </a:defRPr>
      </a:lvl5pPr>
      <a:lvl6pPr marL="2681705" marR="0" indent="-522705" algn="l" defTabSz="584200" rtl="0" latinLnBrk="0">
        <a:lnSpc>
          <a:spcPct val="120000"/>
        </a:lnSpc>
        <a:spcBef>
          <a:spcPts val="46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4600" u="none">
          <a:ln>
            <a:noFill/>
          </a:ln>
          <a:solidFill>
            <a:srgbClr val="535353"/>
          </a:solidFill>
          <a:uFillTx/>
          <a:latin typeface="ヒラギノ角ゴシック W1"/>
          <a:ea typeface="ヒラギノ角ゴシック W1"/>
          <a:cs typeface="ヒラギノ角ゴシック W1"/>
          <a:sym typeface="ヒラギノ角ゴシック W1"/>
        </a:defRPr>
      </a:lvl6pPr>
      <a:lvl7pPr marL="3113505" marR="0" indent="-522705" algn="l" defTabSz="584200" rtl="0" latinLnBrk="0">
        <a:lnSpc>
          <a:spcPct val="120000"/>
        </a:lnSpc>
        <a:spcBef>
          <a:spcPts val="46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4600" u="none">
          <a:ln>
            <a:noFill/>
          </a:ln>
          <a:solidFill>
            <a:srgbClr val="535353"/>
          </a:solidFill>
          <a:uFillTx/>
          <a:latin typeface="ヒラギノ角ゴシック W1"/>
          <a:ea typeface="ヒラギノ角ゴシック W1"/>
          <a:cs typeface="ヒラギノ角ゴシック W1"/>
          <a:sym typeface="ヒラギノ角ゴシック W1"/>
        </a:defRPr>
      </a:lvl7pPr>
      <a:lvl8pPr marL="3545305" marR="0" indent="-522705" algn="l" defTabSz="584200" rtl="0" latinLnBrk="0">
        <a:lnSpc>
          <a:spcPct val="120000"/>
        </a:lnSpc>
        <a:spcBef>
          <a:spcPts val="46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4600" u="none">
          <a:ln>
            <a:noFill/>
          </a:ln>
          <a:solidFill>
            <a:srgbClr val="535353"/>
          </a:solidFill>
          <a:uFillTx/>
          <a:latin typeface="ヒラギノ角ゴシック W1"/>
          <a:ea typeface="ヒラギノ角ゴシック W1"/>
          <a:cs typeface="ヒラギノ角ゴシック W1"/>
          <a:sym typeface="ヒラギノ角ゴシック W1"/>
        </a:defRPr>
      </a:lvl8pPr>
      <a:lvl9pPr marL="3977105" marR="0" indent="-522705" algn="l" defTabSz="584200" rtl="0" latinLnBrk="0">
        <a:lnSpc>
          <a:spcPct val="120000"/>
        </a:lnSpc>
        <a:spcBef>
          <a:spcPts val="46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4600" u="none">
          <a:ln>
            <a:noFill/>
          </a:ln>
          <a:solidFill>
            <a:srgbClr val="535353"/>
          </a:solidFill>
          <a:uFillTx/>
          <a:latin typeface="ヒラギノ角ゴシック W1"/>
          <a:ea typeface="ヒラギノ角ゴシック W1"/>
          <a:cs typeface="ヒラギノ角ゴシック W1"/>
          <a:sym typeface="ヒラギノ角ゴシック W1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xfrm>
            <a:off x="355600" y="3213100"/>
            <a:ext cx="12293600" cy="805588"/>
          </a:xfrm>
          <a:prstGeom prst="rect">
            <a:avLst/>
          </a:prstGeom>
        </p:spPr>
        <p:txBody>
          <a:bodyPr/>
          <a:lstStyle>
            <a:lvl1pPr>
              <a:defRPr sz="5000">
                <a:latin typeface="ヒラギノ角ゴシック W4"/>
                <a:ea typeface="ヒラギノ角ゴシック W4"/>
                <a:cs typeface="ヒラギノ角ゴシック W4"/>
                <a:sym typeface="ヒラギノ角ゴシック W4"/>
              </a:defRPr>
            </a:lvl1pPr>
          </a:lstStyle>
          <a:p>
            <a:pPr/>
            <a:r>
              <a:t>第3回明治大学舞踏研究部OBOG会総会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xfrm>
            <a:off x="1719061" y="5458121"/>
            <a:ext cx="9566677" cy="1571447"/>
          </a:xfrm>
          <a:prstGeom prst="rect">
            <a:avLst/>
          </a:prstGeom>
        </p:spPr>
        <p:txBody>
          <a:bodyPr/>
          <a:lstStyle/>
          <a:p>
            <a:pPr lvl="1" algn="l">
              <a:lnSpc>
                <a:spcPct val="120000"/>
              </a:lnSpc>
              <a:defRPr sz="3600">
                <a:latin typeface="ヒラギノ角ゴシック W2"/>
                <a:ea typeface="ヒラギノ角ゴシック W2"/>
                <a:cs typeface="ヒラギノ角ゴシック W2"/>
                <a:sym typeface="ヒラギノ角ゴシック W2"/>
              </a:defRPr>
            </a:pPr>
            <a:r>
              <a:t>日時：平成28年3月27日</a:t>
            </a:r>
            <a:r>
              <a:rPr baseline="2777"/>
              <a:t>(</a:t>
            </a:r>
            <a:r>
              <a:t>日</a:t>
            </a:r>
            <a:r>
              <a:rPr baseline="2777"/>
              <a:t>)</a:t>
            </a:r>
            <a:r>
              <a:t> </a:t>
            </a:r>
            <a:r>
              <a:rPr spc="-216"/>
              <a:t>1</a:t>
            </a:r>
            <a:r>
              <a:rPr spc="-288"/>
              <a:t>1</a:t>
            </a:r>
            <a:r>
              <a:rPr baseline="8333" spc="107"/>
              <a:t>:</a:t>
            </a:r>
            <a:r>
              <a:t>0</a:t>
            </a:r>
            <a:r>
              <a:rPr spc="252"/>
              <a:t>0</a:t>
            </a:r>
            <a:r>
              <a:t>〜</a:t>
            </a:r>
            <a:r>
              <a:rPr spc="-180"/>
              <a:t>1</a:t>
            </a:r>
            <a:r>
              <a:rPr spc="0"/>
              <a:t>2</a:t>
            </a:r>
            <a:r>
              <a:rPr baseline="8333" spc="0"/>
              <a:t>:</a:t>
            </a:r>
            <a:r>
              <a:rPr spc="0"/>
              <a:t>00</a:t>
            </a:r>
          </a:p>
          <a:p>
            <a:pPr algn="l">
              <a:lnSpc>
                <a:spcPct val="120000"/>
              </a:lnSpc>
              <a:defRPr sz="3600">
                <a:latin typeface="ヒラギノ角ゴシック W2"/>
                <a:ea typeface="ヒラギノ角ゴシック W2"/>
                <a:cs typeface="ヒラギノ角ゴシック W2"/>
                <a:sym typeface="ヒラギノ角ゴシック W2"/>
              </a:defRPr>
            </a:pPr>
            <a:r>
              <a:t>会場：明治大学紫紺館S４会議室</a:t>
            </a:r>
          </a:p>
        </p:txBody>
      </p:sp>
      <p:grpSp>
        <p:nvGrpSpPr>
          <p:cNvPr id="135" name="Group 135"/>
          <p:cNvGrpSpPr/>
          <p:nvPr/>
        </p:nvGrpSpPr>
        <p:grpSpPr>
          <a:xfrm>
            <a:off x="2341793" y="1626753"/>
            <a:ext cx="11969546" cy="8879672"/>
            <a:chOff x="0" y="0"/>
            <a:chExt cx="11969544" cy="8879670"/>
          </a:xfrm>
        </p:grpSpPr>
        <p:sp>
          <p:nvSpPr>
            <p:cNvPr id="121" name="Shape 121"/>
            <p:cNvSpPr/>
            <p:nvPr/>
          </p:nvSpPr>
          <p:spPr>
            <a:xfrm>
              <a:off x="2556177" y="370950"/>
              <a:ext cx="8639740" cy="794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010"/>
                  </a:moveTo>
                  <a:cubicBezTo>
                    <a:pt x="2769" y="21600"/>
                    <a:pt x="5596" y="21420"/>
                    <a:pt x="8230" y="20533"/>
                  </a:cubicBezTo>
                  <a:cubicBezTo>
                    <a:pt x="10835" y="19656"/>
                    <a:pt x="13202" y="18108"/>
                    <a:pt x="15122" y="16020"/>
                  </a:cubicBezTo>
                  <a:cubicBezTo>
                    <a:pt x="17499" y="13436"/>
                    <a:pt x="19077" y="10178"/>
                    <a:pt x="20152" y="6759"/>
                  </a:cubicBezTo>
                  <a:cubicBezTo>
                    <a:pt x="20840" y="4573"/>
                    <a:pt x="21326" y="2309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9437FF">
                  <a:alpha val="20856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5841965" y="1384022"/>
              <a:ext cx="4987557" cy="7033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29" y="20662"/>
                    <a:pt x="6994" y="19253"/>
                    <a:pt x="9941" y="17469"/>
                  </a:cubicBezTo>
                  <a:cubicBezTo>
                    <a:pt x="12769" y="15756"/>
                    <a:pt x="15027" y="13761"/>
                    <a:pt x="16604" y="11516"/>
                  </a:cubicBezTo>
                  <a:cubicBezTo>
                    <a:pt x="17693" y="9966"/>
                    <a:pt x="18447" y="8327"/>
                    <a:pt x="19137" y="6686"/>
                  </a:cubicBezTo>
                  <a:cubicBezTo>
                    <a:pt x="20064" y="4481"/>
                    <a:pt x="20885" y="2252"/>
                    <a:pt x="21600" y="0"/>
                  </a:cubicBezTo>
                </a:path>
              </a:pathLst>
            </a:custGeom>
            <a:noFill/>
            <a:ln w="15240" cap="flat">
              <a:solidFill>
                <a:srgbClr val="B7A8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2297097" y="468882"/>
              <a:ext cx="8639740" cy="7940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010"/>
                  </a:moveTo>
                  <a:cubicBezTo>
                    <a:pt x="2769" y="21600"/>
                    <a:pt x="5596" y="21420"/>
                    <a:pt x="8230" y="20533"/>
                  </a:cubicBezTo>
                  <a:cubicBezTo>
                    <a:pt x="10835" y="19656"/>
                    <a:pt x="13202" y="18108"/>
                    <a:pt x="15122" y="16020"/>
                  </a:cubicBezTo>
                  <a:cubicBezTo>
                    <a:pt x="17499" y="13436"/>
                    <a:pt x="19077" y="10178"/>
                    <a:pt x="20152" y="6759"/>
                  </a:cubicBezTo>
                  <a:cubicBezTo>
                    <a:pt x="20840" y="4573"/>
                    <a:pt x="21326" y="2309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E582FF">
                  <a:alpha val="34347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2764457" y="840731"/>
              <a:ext cx="8082250" cy="7933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010"/>
                  </a:moveTo>
                  <a:cubicBezTo>
                    <a:pt x="2769" y="21600"/>
                    <a:pt x="5596" y="21420"/>
                    <a:pt x="8230" y="20533"/>
                  </a:cubicBezTo>
                  <a:cubicBezTo>
                    <a:pt x="10835" y="19656"/>
                    <a:pt x="13202" y="18108"/>
                    <a:pt x="15122" y="16020"/>
                  </a:cubicBezTo>
                  <a:cubicBezTo>
                    <a:pt x="17499" y="13436"/>
                    <a:pt x="19077" y="10178"/>
                    <a:pt x="20152" y="6759"/>
                  </a:cubicBezTo>
                  <a:cubicBezTo>
                    <a:pt x="20840" y="4573"/>
                    <a:pt x="21326" y="2309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7F72FF">
                  <a:alpha val="48467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2583238" y="1674214"/>
              <a:ext cx="9097455" cy="6959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010"/>
                  </a:moveTo>
                  <a:cubicBezTo>
                    <a:pt x="2769" y="21600"/>
                    <a:pt x="5596" y="21420"/>
                    <a:pt x="8230" y="20533"/>
                  </a:cubicBezTo>
                  <a:cubicBezTo>
                    <a:pt x="10835" y="19656"/>
                    <a:pt x="13202" y="18108"/>
                    <a:pt x="15122" y="16020"/>
                  </a:cubicBezTo>
                  <a:cubicBezTo>
                    <a:pt x="17499" y="13436"/>
                    <a:pt x="19077" y="10178"/>
                    <a:pt x="20152" y="6759"/>
                  </a:cubicBezTo>
                  <a:cubicBezTo>
                    <a:pt x="20840" y="4573"/>
                    <a:pt x="21326" y="2309"/>
                    <a:pt x="21600" y="0"/>
                  </a:cubicBezTo>
                </a:path>
              </a:pathLst>
            </a:custGeom>
            <a:noFill/>
            <a:ln w="15240" cap="flat">
              <a:solidFill>
                <a:srgbClr val="E582FF">
                  <a:alpha val="24781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2810177" y="624950"/>
              <a:ext cx="8639740" cy="794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010"/>
                  </a:moveTo>
                  <a:cubicBezTo>
                    <a:pt x="2769" y="21600"/>
                    <a:pt x="5596" y="21420"/>
                    <a:pt x="8230" y="20533"/>
                  </a:cubicBezTo>
                  <a:cubicBezTo>
                    <a:pt x="10835" y="19656"/>
                    <a:pt x="13202" y="18108"/>
                    <a:pt x="15122" y="16020"/>
                  </a:cubicBezTo>
                  <a:cubicBezTo>
                    <a:pt x="17499" y="13436"/>
                    <a:pt x="19077" y="10178"/>
                    <a:pt x="20152" y="6759"/>
                  </a:cubicBezTo>
                  <a:cubicBezTo>
                    <a:pt x="20840" y="4573"/>
                    <a:pt x="21326" y="2309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EEDE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6766524" y="1703"/>
              <a:ext cx="4442966" cy="8683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29" y="20662"/>
                    <a:pt x="6994" y="19253"/>
                    <a:pt x="9941" y="17469"/>
                  </a:cubicBezTo>
                  <a:cubicBezTo>
                    <a:pt x="12769" y="15756"/>
                    <a:pt x="15027" y="13761"/>
                    <a:pt x="16604" y="11516"/>
                  </a:cubicBezTo>
                  <a:cubicBezTo>
                    <a:pt x="17693" y="9966"/>
                    <a:pt x="18447" y="8327"/>
                    <a:pt x="19137" y="6686"/>
                  </a:cubicBezTo>
                  <a:cubicBezTo>
                    <a:pt x="20064" y="4481"/>
                    <a:pt x="20885" y="2252"/>
                    <a:pt x="21600" y="0"/>
                  </a:cubicBezTo>
                </a:path>
              </a:pathLst>
            </a:custGeom>
            <a:noFill/>
            <a:ln w="19050" cap="flat">
              <a:solidFill>
                <a:srgbClr val="FFB8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2666310" y="721470"/>
              <a:ext cx="8529598" cy="794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010"/>
                  </a:moveTo>
                  <a:cubicBezTo>
                    <a:pt x="2769" y="21600"/>
                    <a:pt x="5596" y="21420"/>
                    <a:pt x="8230" y="20533"/>
                  </a:cubicBezTo>
                  <a:cubicBezTo>
                    <a:pt x="10835" y="19656"/>
                    <a:pt x="13202" y="18108"/>
                    <a:pt x="15122" y="16020"/>
                  </a:cubicBezTo>
                  <a:cubicBezTo>
                    <a:pt x="17499" y="13436"/>
                    <a:pt x="19077" y="10178"/>
                    <a:pt x="20152" y="6759"/>
                  </a:cubicBezTo>
                  <a:cubicBezTo>
                    <a:pt x="20840" y="4573"/>
                    <a:pt x="21326" y="2309"/>
                    <a:pt x="21600" y="0"/>
                  </a:cubicBezTo>
                </a:path>
              </a:pathLst>
            </a:custGeom>
            <a:noFill/>
            <a:ln w="22860" cap="flat">
              <a:solidFill>
                <a:srgbClr val="D3B9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3648377" y="471195"/>
              <a:ext cx="7903418" cy="7933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010"/>
                  </a:moveTo>
                  <a:cubicBezTo>
                    <a:pt x="2769" y="21600"/>
                    <a:pt x="5596" y="21420"/>
                    <a:pt x="8230" y="20533"/>
                  </a:cubicBezTo>
                  <a:cubicBezTo>
                    <a:pt x="10835" y="19656"/>
                    <a:pt x="13202" y="18108"/>
                    <a:pt x="15122" y="16020"/>
                  </a:cubicBezTo>
                  <a:cubicBezTo>
                    <a:pt x="17499" y="13436"/>
                    <a:pt x="19077" y="10178"/>
                    <a:pt x="20152" y="6759"/>
                  </a:cubicBezTo>
                  <a:cubicBezTo>
                    <a:pt x="20840" y="4573"/>
                    <a:pt x="21326" y="2309"/>
                    <a:pt x="21600" y="0"/>
                  </a:cubicBezTo>
                </a:path>
              </a:pathLst>
            </a:custGeom>
            <a:noFill/>
            <a:ln w="19050" cap="flat">
              <a:solidFill>
                <a:srgbClr val="C0AFFF">
                  <a:alpha val="2604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2688257" y="848470"/>
              <a:ext cx="8639740" cy="794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010"/>
                  </a:moveTo>
                  <a:cubicBezTo>
                    <a:pt x="2769" y="21600"/>
                    <a:pt x="5596" y="21420"/>
                    <a:pt x="8230" y="20533"/>
                  </a:cubicBezTo>
                  <a:cubicBezTo>
                    <a:pt x="10835" y="19656"/>
                    <a:pt x="13202" y="18108"/>
                    <a:pt x="15122" y="16020"/>
                  </a:cubicBezTo>
                  <a:cubicBezTo>
                    <a:pt x="17499" y="13436"/>
                    <a:pt x="19077" y="10178"/>
                    <a:pt x="20152" y="6759"/>
                  </a:cubicBezTo>
                  <a:cubicBezTo>
                    <a:pt x="20840" y="4573"/>
                    <a:pt x="21326" y="2309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E582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2560979" y="79097"/>
              <a:ext cx="9319230" cy="837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4" fill="norm" stroke="1" extrusionOk="0">
                  <a:moveTo>
                    <a:pt x="0" y="20543"/>
                  </a:moveTo>
                  <a:cubicBezTo>
                    <a:pt x="3194" y="21600"/>
                    <a:pt x="6577" y="21469"/>
                    <a:pt x="9672" y="20212"/>
                  </a:cubicBezTo>
                  <a:cubicBezTo>
                    <a:pt x="12032" y="19254"/>
                    <a:pt x="14170" y="17662"/>
                    <a:pt x="15911" y="15552"/>
                  </a:cubicBezTo>
                  <a:cubicBezTo>
                    <a:pt x="17642" y="13452"/>
                    <a:pt x="18931" y="10908"/>
                    <a:pt x="19873" y="8203"/>
                  </a:cubicBezTo>
                  <a:cubicBezTo>
                    <a:pt x="20784" y="5587"/>
                    <a:pt x="21368" y="2826"/>
                    <a:pt x="21600" y="0"/>
                  </a:cubicBezTo>
                </a:path>
              </a:pathLst>
            </a:custGeom>
            <a:noFill/>
            <a:ln w="10160" cap="flat">
              <a:solidFill>
                <a:srgbClr val="C0A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1896370" y="2116015"/>
              <a:ext cx="10073175" cy="6297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010"/>
                  </a:moveTo>
                  <a:cubicBezTo>
                    <a:pt x="2769" y="21600"/>
                    <a:pt x="5596" y="21420"/>
                    <a:pt x="8230" y="20533"/>
                  </a:cubicBezTo>
                  <a:cubicBezTo>
                    <a:pt x="10835" y="19656"/>
                    <a:pt x="13202" y="18108"/>
                    <a:pt x="15122" y="16020"/>
                  </a:cubicBezTo>
                  <a:cubicBezTo>
                    <a:pt x="17499" y="13436"/>
                    <a:pt x="19077" y="10178"/>
                    <a:pt x="20152" y="6759"/>
                  </a:cubicBezTo>
                  <a:cubicBezTo>
                    <a:pt x="20840" y="4573"/>
                    <a:pt x="21326" y="2309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903CFF">
                  <a:alpha val="41979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0" y="2779981"/>
              <a:ext cx="11663757" cy="5509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9" fill="norm" stroke="1" extrusionOk="0">
                  <a:moveTo>
                    <a:pt x="0" y="21209"/>
                  </a:moveTo>
                  <a:cubicBezTo>
                    <a:pt x="2758" y="21600"/>
                    <a:pt x="5536" y="21387"/>
                    <a:pt x="8240" y="20577"/>
                  </a:cubicBezTo>
                  <a:cubicBezTo>
                    <a:pt x="11197" y="19692"/>
                    <a:pt x="14006" y="18044"/>
                    <a:pt x="16328" y="15075"/>
                  </a:cubicBezTo>
                  <a:cubicBezTo>
                    <a:pt x="18235" y="12636"/>
                    <a:pt x="19579" y="9601"/>
                    <a:pt x="20474" y="6270"/>
                  </a:cubicBezTo>
                  <a:cubicBezTo>
                    <a:pt x="21017" y="4251"/>
                    <a:pt x="21395" y="2148"/>
                    <a:pt x="21600" y="0"/>
                  </a:cubicBezTo>
                </a:path>
              </a:pathLst>
            </a:custGeom>
            <a:noFill/>
            <a:ln w="15240" cap="flat">
              <a:solidFill>
                <a:srgbClr val="9437FF">
                  <a:alpha val="26207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7490702" y="0"/>
              <a:ext cx="3697475" cy="8879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19" y="20423"/>
                    <a:pt x="5957" y="19034"/>
                    <a:pt x="8562" y="17484"/>
                  </a:cubicBezTo>
                  <a:cubicBezTo>
                    <a:pt x="11541" y="15711"/>
                    <a:pt x="14080" y="13768"/>
                    <a:pt x="16007" y="11629"/>
                  </a:cubicBezTo>
                  <a:cubicBezTo>
                    <a:pt x="17445" y="10032"/>
                    <a:pt x="18532" y="8353"/>
                    <a:pt x="19394" y="6656"/>
                  </a:cubicBezTo>
                  <a:cubicBezTo>
                    <a:pt x="20503" y="4472"/>
                    <a:pt x="21242" y="2248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B4A0FF">
                  <a:alpha val="27294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image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1026" y="1880901"/>
            <a:ext cx="9492947" cy="7297278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Shape 246"/>
          <p:cNvSpPr/>
          <p:nvPr>
            <p:ph type="sldNum" sz="quarter" idx="2"/>
          </p:nvPr>
        </p:nvSpPr>
        <p:spPr>
          <a:xfrm>
            <a:off x="6324598" y="9271000"/>
            <a:ext cx="342901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7" name="Shape 247"/>
          <p:cNvSpPr/>
          <p:nvPr/>
        </p:nvSpPr>
        <p:spPr>
          <a:xfrm>
            <a:off x="1137919" y="1122680"/>
            <a:ext cx="10330181" cy="553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>
              <a:defRPr cap="all" sz="32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t>第</a:t>
            </a:r>
            <a:r>
              <a:t>4</a:t>
            </a:r>
            <a:r>
              <a:t>号議案：</a:t>
            </a:r>
            <a:r>
              <a:t>平成27年度</a:t>
            </a:r>
            <a:r>
              <a:t>会計監査報告</a:t>
            </a:r>
          </a:p>
        </p:txBody>
      </p:sp>
      <p:sp>
        <p:nvSpPr>
          <p:cNvPr id="248" name="Shape 248"/>
          <p:cNvSpPr/>
          <p:nvPr/>
        </p:nvSpPr>
        <p:spPr>
          <a:xfrm>
            <a:off x="632459" y="513080"/>
            <a:ext cx="10330182" cy="553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>
              <a:defRPr cap="all" sz="32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t>4. 総会</a:t>
            </a:r>
            <a:r>
              <a:t>審議</a:t>
            </a:r>
            <a:r>
              <a:t>事項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0" name="Table 250"/>
          <p:cNvGraphicFramePr/>
          <p:nvPr/>
        </p:nvGraphicFramePr>
        <p:xfrm>
          <a:off x="764539" y="2605776"/>
          <a:ext cx="5523271" cy="5957764"/>
        </p:xfrm>
        <a:graphic xmlns:a="http://schemas.openxmlformats.org/drawingml/2006/main">
          <a:graphicData uri="http://schemas.openxmlformats.org/drawingml/2006/table">
            <a:tbl>
              <a:tblPr firstCol="1" firstRow="0" lastCol="0" lastRow="0" bandCol="0" bandRow="0" rtl="0">
                <a:tableStyleId>{4C3C2611-4C71-4FC5-86AE-919BDF0F9419}</a:tableStyleId>
              </a:tblPr>
              <a:tblGrid>
                <a:gridCol w="724099"/>
                <a:gridCol w="4786470"/>
              </a:tblGrid>
              <a:tr h="773896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ヒラギノ角ゴシック W3"/>
                          <a:ea typeface="ヒラギノ角ゴシック W3"/>
                          <a:cs typeface="ヒラギノ角ゴシック W3"/>
                          <a:sym typeface="ヒラギノ角ゴシック W3"/>
                        </a:rPr>
                        <a:t>1月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rgbClr val="000000"/>
                      </a:solidFill>
                      <a:miter lim="400000"/>
                    </a:lnT>
                    <a:solidFill>
                      <a:srgbClr val="7A81FF">
                        <a:alpha val="1969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ヒラギノ角ゴシック W3"/>
                          <a:ea typeface="ヒラギノ角ゴシック W3"/>
                          <a:cs typeface="ヒラギノ角ゴシック W3"/>
                          <a:sym typeface="ヒラギノ角ゴシック W3"/>
                        </a:rPr>
                        <a:t> 23(土)：OBOG練習会・新年会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solidFill>
                      <a:srgbClr val="FBFBFB"/>
                    </a:solidFill>
                  </a:tcPr>
                </a:tc>
              </a:tr>
              <a:tr h="700431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ヒラギノ角ゴシック W3"/>
                          <a:ea typeface="ヒラギノ角ゴシック W3"/>
                          <a:cs typeface="ヒラギノ角ゴシック W3"/>
                          <a:sym typeface="ヒラギノ角ゴシック W3"/>
                        </a:rPr>
                        <a:t>2月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solidFill>
                      <a:srgbClr val="7A81FF">
                        <a:alpha val="1969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>
                          <a:solidFill>
                            <a:srgbClr val="000000"/>
                          </a:solidFill>
                          <a:latin typeface="ヒラギノ角ゴシック W3"/>
                          <a:ea typeface="ヒラギノ角ゴシック W3"/>
                          <a:cs typeface="ヒラギノ角ゴシック W3"/>
                          <a:sym typeface="ヒラギノ角ゴシック W3"/>
                        </a:defRPr>
                      </a:pPr>
                      <a:r>
                        <a:t> </a:t>
                      </a:r>
                      <a:r>
                        <a:t>27</a:t>
                      </a:r>
                      <a:r>
                        <a:t>(土)</a:t>
                      </a:r>
                      <a:r>
                        <a:t>：新OBOG歓迎会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solidFill>
                      <a:srgbClr val="FBFBFB"/>
                    </a:solidFill>
                  </a:tcPr>
                </a:tc>
              </a:tr>
              <a:tr h="2100418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ヒラギノ角ゴシック W3"/>
                          <a:ea typeface="ヒラギノ角ゴシック W3"/>
                          <a:cs typeface="ヒラギノ角ゴシック W3"/>
                          <a:sym typeface="ヒラギノ角ゴシック W3"/>
                        </a:rPr>
                        <a:t>3月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solidFill>
                      <a:srgbClr val="7A81FF">
                        <a:alpha val="1969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>
                          <a:solidFill>
                            <a:srgbClr val="000000"/>
                          </a:solidFill>
                          <a:latin typeface="ヒラギノ角ゴシック W3"/>
                          <a:ea typeface="ヒラギノ角ゴシック W3"/>
                          <a:cs typeface="ヒラギノ角ゴシック W3"/>
                          <a:sym typeface="ヒラギノ角ゴシック W3"/>
                        </a:defRPr>
                      </a:pPr>
                      <a:r>
                        <a:t> 9(水)〜14(月)：現役春合宿</a:t>
                      </a:r>
                      <a:r>
                        <a:t> </a:t>
                      </a:r>
                      <a:r>
                        <a:t>(茨城県)</a:t>
                      </a:r>
                    </a:p>
                    <a:p>
                      <a:pPr algn="l">
                        <a:defRPr>
                          <a:solidFill>
                            <a:srgbClr val="000000"/>
                          </a:solidFill>
                          <a:latin typeface="ヒラギノ角ゴシック W3"/>
                          <a:ea typeface="ヒラギノ角ゴシック W3"/>
                          <a:cs typeface="ヒラギノ角ゴシック W3"/>
                          <a:sym typeface="ヒラギノ角ゴシック W3"/>
                        </a:defRPr>
                      </a:pPr>
                      <a:r>
                        <a:t> 20(日)：第8回OBOG競技会</a:t>
                      </a:r>
                      <a:r>
                        <a:t> </a:t>
                      </a:r>
                      <a:r>
                        <a:t>(大森)</a:t>
                      </a:r>
                    </a:p>
                    <a:p>
                      <a:pPr algn="l">
                        <a:defRPr>
                          <a:solidFill>
                            <a:srgbClr val="000000"/>
                          </a:solidFill>
                          <a:latin typeface="ヒラギノ角ゴシック W3"/>
                          <a:ea typeface="ヒラギノ角ゴシック W3"/>
                          <a:cs typeface="ヒラギノ角ゴシック W3"/>
                          <a:sym typeface="ヒラギノ角ゴシック W3"/>
                        </a:defRPr>
                      </a:pPr>
                      <a:r>
                        <a:t> 27(日)：第3回OBOG会総会</a:t>
                      </a:r>
                      <a:r>
                        <a:t> </a:t>
                      </a:r>
                      <a:r>
                        <a:t>(紫紺館)</a:t>
                      </a:r>
                    </a:p>
                    <a:p>
                      <a:pPr algn="l">
                        <a:defRPr>
                          <a:solidFill>
                            <a:srgbClr val="000000"/>
                          </a:solidFill>
                          <a:latin typeface="ヒラギノ角ゴシック W3"/>
                          <a:ea typeface="ヒラギノ角ゴシック W3"/>
                          <a:cs typeface="ヒラギノ角ゴシック W3"/>
                          <a:sym typeface="ヒラギノ角ゴシック W3"/>
                        </a:defRPr>
                      </a:pPr>
                      <a:r>
                        <a:t>　現役春期部内戦</a:t>
                      </a:r>
                      <a:r>
                        <a:t> </a:t>
                      </a:r>
                      <a:r>
                        <a:t>(</a:t>
                      </a:r>
                      <a:r>
                        <a:t>昭和女子大学旧体育館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solidFill>
                      <a:srgbClr val="FBFBFB"/>
                    </a:solidFill>
                  </a:tcPr>
                </a:tc>
              </a:tr>
              <a:tr h="564658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ヒラギノ角ゴシック W3"/>
                          <a:ea typeface="ヒラギノ角ゴシック W3"/>
                          <a:cs typeface="ヒラギノ角ゴシック W3"/>
                          <a:sym typeface="ヒラギノ角ゴシック W3"/>
                        </a:rPr>
                        <a:t>4月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solidFill>
                      <a:srgbClr val="7A81FF">
                        <a:alpha val="1969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>
                          <a:solidFill>
                            <a:srgbClr val="000000"/>
                          </a:solidFill>
                          <a:latin typeface="ヒラギノ角ゴシック W3"/>
                          <a:ea typeface="ヒラギノ角ゴシック W3"/>
                          <a:cs typeface="ヒラギノ角ゴシック W3"/>
                          <a:sym typeface="ヒラギノ角ゴシック W3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solidFill>
                      <a:srgbClr val="FBFBFB"/>
                    </a:solidFill>
                  </a:tcPr>
                </a:tc>
              </a:tr>
              <a:tr h="1017625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ヒラギノ角ゴシック W3"/>
                          <a:ea typeface="ヒラギノ角ゴシック W3"/>
                          <a:cs typeface="ヒラギノ角ゴシック W3"/>
                          <a:sym typeface="ヒラギノ角ゴシック W3"/>
                        </a:rPr>
                        <a:t>5月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solidFill>
                      <a:srgbClr val="7A81FF">
                        <a:alpha val="1969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>
                          <a:solidFill>
                            <a:srgbClr val="000000"/>
                          </a:solidFill>
                          <a:latin typeface="ヒラギノ角ゴシック W3"/>
                          <a:ea typeface="ヒラギノ角ゴシック W3"/>
                          <a:cs typeface="ヒラギノ角ゴシック W3"/>
                          <a:sym typeface="ヒラギノ角ゴシック W3"/>
                        </a:defRPr>
                      </a:pPr>
                      <a:r>
                        <a:t> 1(日)：第122回東京六大学戦</a:t>
                      </a:r>
                    </a:p>
                    <a:p>
                      <a:pPr algn="l">
                        <a:defRPr>
                          <a:solidFill>
                            <a:srgbClr val="000000"/>
                          </a:solidFill>
                          <a:latin typeface="ヒラギノ角ゴシック W3"/>
                          <a:ea typeface="ヒラギノ角ゴシック W3"/>
                          <a:cs typeface="ヒラギノ角ゴシック W3"/>
                          <a:sym typeface="ヒラギノ角ゴシック W3"/>
                        </a:defRPr>
                      </a:pPr>
                      <a:r>
                        <a:t>　　　 (東京大学御殿下体育館)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solidFill>
                      <a:srgbClr val="FBFBFB"/>
                    </a:solidFill>
                  </a:tcPr>
                </a:tc>
              </a:tr>
              <a:tr h="794661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ヒラギノ角ゴシック W3"/>
                          <a:ea typeface="ヒラギノ角ゴシック W3"/>
                          <a:cs typeface="ヒラギノ角ゴシック W3"/>
                          <a:sym typeface="ヒラギノ角ゴシック W3"/>
                        </a:rPr>
                        <a:t>6月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7A81FF">
                        <a:alpha val="1969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>
                          <a:solidFill>
                            <a:srgbClr val="000000"/>
                          </a:solidFill>
                          <a:latin typeface="ヒラギノ角ゴシック W3"/>
                          <a:ea typeface="ヒラギノ角ゴシック W3"/>
                          <a:cs typeface="ヒラギノ角ゴシック W3"/>
                          <a:sym typeface="ヒラギノ角ゴシック W3"/>
                        </a:defRPr>
                      </a:pPr>
                      <a:r>
                        <a:t> 19(</a:t>
                      </a:r>
                      <a:r>
                        <a:t>日</a:t>
                      </a:r>
                      <a:r>
                        <a:t>)</a:t>
                      </a:r>
                      <a:r>
                        <a:t>：第</a:t>
                      </a:r>
                      <a:r>
                        <a:t>98</a:t>
                      </a:r>
                      <a:r>
                        <a:t>回東部戦　</a:t>
                      </a:r>
                      <a:r>
                        <a:t>(</a:t>
                      </a:r>
                      <a:r>
                        <a:t>獨協大学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BFBF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1" name="Table 251"/>
          <p:cNvGraphicFramePr/>
          <p:nvPr/>
        </p:nvGraphicFramePr>
        <p:xfrm>
          <a:off x="6332845" y="2605776"/>
          <a:ext cx="6062941" cy="5964392"/>
        </p:xfrm>
        <a:graphic xmlns:a="http://schemas.openxmlformats.org/drawingml/2006/main">
          <a:graphicData uri="http://schemas.openxmlformats.org/drawingml/2006/table">
            <a:tbl>
              <a:tblPr firstCol="1" firstRow="0" lastCol="0" lastRow="0" bandCol="0" bandRow="0" rtl="0">
                <a:tableStyleId>{4C3C2611-4C71-4FC5-86AE-919BDF0F9419}</a:tableStyleId>
              </a:tblPr>
              <a:tblGrid>
                <a:gridCol w="795013"/>
                <a:gridCol w="5255227"/>
              </a:tblGrid>
              <a:tr h="782287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ヒラギノ角ゴシック W3"/>
                          <a:ea typeface="ヒラギノ角ゴシック W3"/>
                          <a:cs typeface="ヒラギノ角ゴシック W3"/>
                          <a:sym typeface="ヒラギノ角ゴシック W3"/>
                        </a:rPr>
                        <a:t>7月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rgbClr val="000000"/>
                      </a:solidFill>
                      <a:miter lim="400000"/>
                    </a:lnT>
                    <a:solidFill>
                      <a:srgbClr val="7A81FF">
                        <a:alpha val="1969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>
                          <a:solidFill>
                            <a:srgbClr val="000000"/>
                          </a:solidFill>
                          <a:latin typeface="ヒラギノ角ゴシック W3"/>
                          <a:ea typeface="ヒラギノ角ゴシック W3"/>
                          <a:cs typeface="ヒラギノ角ゴシック W3"/>
                          <a:sym typeface="ヒラギノ角ゴシック W3"/>
                        </a:defRPr>
                      </a:pPr>
                      <a:r>
                        <a:t> 3(日)：第54</a:t>
                      </a:r>
                      <a:r>
                        <a:t>回</a:t>
                      </a:r>
                      <a:r>
                        <a:t>夏全日本戦(なみはやドーム)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solidFill>
                      <a:srgbClr val="FBFBFB"/>
                    </a:solidFill>
                  </a:tcPr>
                </a:tc>
              </a:tr>
              <a:tr h="1299125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ヒラギノ角ゴシック W3"/>
                          <a:ea typeface="ヒラギノ角ゴシック W3"/>
                          <a:cs typeface="ヒラギノ角ゴシック W3"/>
                          <a:sym typeface="ヒラギノ角ゴシック W3"/>
                        </a:rPr>
                        <a:t>8月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solidFill>
                      <a:srgbClr val="7A81FF">
                        <a:alpha val="1969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>
                          <a:solidFill>
                            <a:srgbClr val="000000"/>
                          </a:solidFill>
                          <a:latin typeface="ヒラギノ角ゴシック W3"/>
                          <a:ea typeface="ヒラギノ角ゴシック W3"/>
                          <a:cs typeface="ヒラギノ角ゴシック W3"/>
                          <a:sym typeface="ヒラギノ角ゴシック W3"/>
                        </a:defRPr>
                      </a:pPr>
                      <a:r>
                        <a:t> 未定：現役夏合宿(未定)</a:t>
                      </a:r>
                    </a:p>
                    <a:p>
                      <a:pPr algn="l">
                        <a:defRPr>
                          <a:solidFill>
                            <a:srgbClr val="000000"/>
                          </a:solidFill>
                          <a:latin typeface="ヒラギノ角ゴシック W3"/>
                          <a:ea typeface="ヒラギノ角ゴシック W3"/>
                          <a:cs typeface="ヒラギノ角ゴシック W3"/>
                          <a:sym typeface="ヒラギノ角ゴシック W3"/>
                        </a:defRPr>
                      </a:pPr>
                      <a:r>
                        <a:t> 28(日)：夏期部内戦(未定)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solidFill>
                      <a:srgbClr val="FBFBFB"/>
                    </a:solidFill>
                  </a:tcPr>
                </a:tc>
              </a:tr>
              <a:tr h="1498227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ヒラギノ角ゴシック W3"/>
                          <a:ea typeface="ヒラギノ角ゴシック W3"/>
                          <a:cs typeface="ヒラギノ角ゴシック W3"/>
                          <a:sym typeface="ヒラギノ角ゴシック W3"/>
                        </a:rPr>
                        <a:t>9月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solidFill>
                      <a:srgbClr val="7A81FF">
                        <a:alpha val="1969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>
                          <a:solidFill>
                            <a:srgbClr val="000000"/>
                          </a:solidFill>
                          <a:latin typeface="ヒラギノ角ゴシック W3"/>
                          <a:ea typeface="ヒラギノ角ゴシック W3"/>
                          <a:cs typeface="ヒラギノ角ゴシック W3"/>
                          <a:sym typeface="ヒラギノ角ゴシック W3"/>
                        </a:defRPr>
                      </a:pPr>
                      <a:r>
                        <a:t> 18(日)：</a:t>
                      </a:r>
                      <a:r>
                        <a:t>フォーメーション予選会・</a:t>
                      </a:r>
                      <a:r>
                        <a:t>東部Ⅱ部戦</a:t>
                      </a:r>
                    </a:p>
                    <a:p>
                      <a:pPr algn="l">
                        <a:defRPr>
                          <a:solidFill>
                            <a:srgbClr val="000000"/>
                          </a:solidFill>
                          <a:latin typeface="ヒラギノ角ゴシック W3"/>
                          <a:ea typeface="ヒラギノ角ゴシック W3"/>
                          <a:cs typeface="ヒラギノ角ゴシック W3"/>
                          <a:sym typeface="ヒラギノ角ゴシック W3"/>
                        </a:defRPr>
                      </a:pPr>
                      <a:r>
                        <a:t>　　　　　　　　　　　　　　　　　　　　　　</a:t>
                      </a:r>
                    </a:p>
                    <a:p>
                      <a:pPr algn="r">
                        <a:defRPr>
                          <a:solidFill>
                            <a:srgbClr val="000000"/>
                          </a:solidFill>
                          <a:latin typeface="ヒラギノ角ゴシック W3"/>
                          <a:ea typeface="ヒラギノ角ゴシック W3"/>
                          <a:cs typeface="ヒラギノ角ゴシック W3"/>
                          <a:sym typeface="ヒラギノ角ゴシック W3"/>
                        </a:defRPr>
                      </a:pPr>
                      <a:r>
                        <a:t>（獨協大学）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solidFill>
                      <a:srgbClr val="FBFBFB"/>
                    </a:solidFill>
                  </a:tcPr>
                </a:tc>
              </a:tr>
              <a:tr h="78723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ヒラギノ角ゴシック W3"/>
                          <a:ea typeface="ヒラギノ角ゴシック W3"/>
                          <a:cs typeface="ヒラギノ角ゴシック W3"/>
                          <a:sym typeface="ヒラギノ角ゴシック W3"/>
                        </a:rPr>
                        <a:t>10月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solidFill>
                      <a:srgbClr val="7A81FF">
                        <a:alpha val="1969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>
                          <a:solidFill>
                            <a:srgbClr val="000000"/>
                          </a:solidFill>
                          <a:latin typeface="ヒラギノ角ゴシック W3"/>
                          <a:ea typeface="ヒラギノ角ゴシック W3"/>
                          <a:cs typeface="ヒラギノ角ゴシック W3"/>
                          <a:sym typeface="ヒラギノ角ゴシック W3"/>
                        </a:defRPr>
                      </a:pPr>
                      <a:r>
                        <a:t> 23(日)：第123回東京六大学戦</a:t>
                      </a:r>
                      <a:r>
                        <a:t>　</a:t>
                      </a:r>
                      <a:r>
                        <a:t>(未定)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solidFill>
                      <a:srgbClr val="FBFBFB"/>
                    </a:solidFill>
                  </a:tcPr>
                </a:tc>
              </a:tr>
              <a:tr h="783897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ヒラギノ角ゴシック W3"/>
                          <a:ea typeface="ヒラギノ角ゴシック W3"/>
                          <a:cs typeface="ヒラギノ角ゴシック W3"/>
                          <a:sym typeface="ヒラギノ角ゴシック W3"/>
                        </a:rPr>
                        <a:t>11月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solidFill>
                      <a:srgbClr val="7A81FF">
                        <a:alpha val="1969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>
                          <a:solidFill>
                            <a:srgbClr val="000000"/>
                          </a:solidFill>
                          <a:latin typeface="ヒラギノ角ゴシック W3"/>
                          <a:ea typeface="ヒラギノ角ゴシック W3"/>
                          <a:cs typeface="ヒラギノ角ゴシック W3"/>
                          <a:sym typeface="ヒラギノ角ゴシック W3"/>
                        </a:defRPr>
                      </a:pPr>
                      <a:r>
                        <a:t> </a:t>
                      </a:r>
                      <a:r>
                        <a:t>20</a:t>
                      </a:r>
                      <a:r>
                        <a:t>(日)：第</a:t>
                      </a:r>
                      <a:r>
                        <a:t>99</a:t>
                      </a:r>
                      <a:r>
                        <a:t>回東部</a:t>
                      </a:r>
                      <a:r>
                        <a:t>Ⅰ</a:t>
                      </a:r>
                      <a:r>
                        <a:t>部戦　（獨協大学）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solidFill>
                      <a:srgbClr val="FBFBFB"/>
                    </a:solidFill>
                  </a:tcPr>
                </a:tc>
              </a:tr>
              <a:tr h="800923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ヒラギノ角ゴシック W3"/>
                          <a:ea typeface="ヒラギノ角ゴシック W3"/>
                          <a:cs typeface="ヒラギノ角ゴシック W3"/>
                          <a:sym typeface="ヒラギノ角ゴシック W3"/>
                        </a:rPr>
                        <a:t>12月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7A81FF">
                        <a:alpha val="1969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>
                          <a:solidFill>
                            <a:srgbClr val="000000"/>
                          </a:solidFill>
                          <a:latin typeface="ヒラギノ角ゴシック W3"/>
                          <a:ea typeface="ヒラギノ角ゴシック W3"/>
                          <a:cs typeface="ヒラギノ角ゴシック W3"/>
                          <a:sym typeface="ヒラギノ角ゴシック W3"/>
                        </a:defRPr>
                      </a:pPr>
                      <a:r>
                        <a:t> 11(日)：第61回全日本戦</a:t>
                      </a:r>
                      <a:r>
                        <a:t>　</a:t>
                      </a:r>
                      <a:r>
                        <a:t>(獨協大学)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BFBFB"/>
                    </a:solidFill>
                  </a:tcPr>
                </a:tc>
              </a:tr>
            </a:tbl>
          </a:graphicData>
        </a:graphic>
      </p:graphicFrame>
      <p:sp>
        <p:nvSpPr>
          <p:cNvPr id="252" name="Shape 252"/>
          <p:cNvSpPr/>
          <p:nvPr>
            <p:ph type="sldNum" sz="quarter" idx="2"/>
          </p:nvPr>
        </p:nvSpPr>
        <p:spPr>
          <a:xfrm>
            <a:off x="6324598" y="9271000"/>
            <a:ext cx="342901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3" name="Shape 253"/>
          <p:cNvSpPr/>
          <p:nvPr/>
        </p:nvSpPr>
        <p:spPr>
          <a:xfrm>
            <a:off x="762846" y="8669321"/>
            <a:ext cx="11276748" cy="400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000"/>
            </a:pPr>
            <a:r>
              <a:t>※</a:t>
            </a:r>
            <a:r>
              <a:t>理事会を</a:t>
            </a:r>
            <a:r>
              <a:t>年10</a:t>
            </a:r>
            <a:r>
              <a:t>回程度開催予定  　</a:t>
            </a:r>
            <a:r>
              <a:t>※</a:t>
            </a:r>
            <a:r>
              <a:t>皆さんが参加して楽しめる行事を予定</a:t>
            </a:r>
          </a:p>
        </p:txBody>
      </p:sp>
      <p:sp>
        <p:nvSpPr>
          <p:cNvPr id="254" name="Shape 254"/>
          <p:cNvSpPr/>
          <p:nvPr/>
        </p:nvSpPr>
        <p:spPr>
          <a:xfrm>
            <a:off x="1137919" y="1122680"/>
            <a:ext cx="10330181" cy="553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>
              <a:defRPr cap="all" sz="32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t>第</a:t>
            </a:r>
            <a:r>
              <a:t>5</a:t>
            </a:r>
            <a:r>
              <a:t>号議案：</a:t>
            </a:r>
            <a:r>
              <a:t>平成28年度活動計画</a:t>
            </a:r>
          </a:p>
        </p:txBody>
      </p:sp>
      <p:sp>
        <p:nvSpPr>
          <p:cNvPr id="255" name="Shape 255"/>
          <p:cNvSpPr/>
          <p:nvPr/>
        </p:nvSpPr>
        <p:spPr>
          <a:xfrm>
            <a:off x="632459" y="513080"/>
            <a:ext cx="10330182" cy="553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>
              <a:defRPr cap="all" sz="32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t>4. 総会</a:t>
            </a:r>
            <a:r>
              <a:t>審議</a:t>
            </a:r>
            <a:r>
              <a:t>事項</a:t>
            </a:r>
          </a:p>
        </p:txBody>
      </p:sp>
      <p:sp>
        <p:nvSpPr>
          <p:cNvPr id="256" name="Shape 256"/>
          <p:cNvSpPr/>
          <p:nvPr/>
        </p:nvSpPr>
        <p:spPr>
          <a:xfrm>
            <a:off x="782526" y="1859280"/>
            <a:ext cx="7709783" cy="673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>
              <a:defRPr cap="all" sz="28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lvl1pPr>
          </a:lstStyle>
          <a:p>
            <a:pPr/>
            <a:r>
              <a:t>年間活動スケジュール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type="sldNum" sz="quarter" idx="2"/>
          </p:nvPr>
        </p:nvSpPr>
        <p:spPr>
          <a:xfrm>
            <a:off x="6324598" y="9271000"/>
            <a:ext cx="342901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259" name="Table 259"/>
          <p:cNvGraphicFramePr/>
          <p:nvPr/>
        </p:nvGraphicFramePr>
        <p:xfrm>
          <a:off x="919660" y="2697820"/>
          <a:ext cx="11509967" cy="612177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4769115"/>
                <a:gridCol w="1009013"/>
                <a:gridCol w="4583757"/>
                <a:gridCol w="1122679"/>
              </a:tblGrid>
              <a:tr h="476225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収入の部</a:t>
                      </a:r>
                    </a:p>
                  </a:txBody>
                  <a:tcPr marL="7477" marR="7477" marT="7477" marB="7477" anchor="ctr" anchorCtr="0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8C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収入金額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8C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支出の部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8C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支払金額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8C2FF"/>
                    </a:solidFill>
                  </a:tcPr>
                </a:tc>
              </a:tr>
              <a:tr h="432318">
                <a:tc>
                  <a:txBody>
                    <a:bodyPr/>
                    <a:lstStyle/>
                    <a:p>
                      <a:pPr indent="25400" algn="l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繰越金</a:t>
                      </a:r>
                    </a:p>
                  </a:txBody>
                  <a:tcPr marL="7477" marR="7477" marT="7477" marB="7477" anchor="ctr" anchorCtr="0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320,044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2FAFF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l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資料コピー代、文具購入費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10,000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E8CF"/>
                    </a:solidFill>
                  </a:tcPr>
                </a:tc>
              </a:tr>
              <a:tr h="432318">
                <a:tc>
                  <a:txBody>
                    <a:bodyPr/>
                    <a:lstStyle/>
                    <a:p>
                      <a:pPr indent="25400" algn="l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寄付金</a:t>
                      </a:r>
                    </a:p>
                  </a:txBody>
                  <a:tcPr marL="7477" marR="7477" marT="7477" marB="7477" anchor="ctr" anchorCtr="0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150,000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2FAFF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l">
                        <a:defRPr sz="1600">
                          <a:solidFill>
                            <a:srgbClr val="000000"/>
                          </a:solidFill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defRPr>
                      </a:pPr>
                      <a:r>
                        <a:t>理事会会場費補助金（</a:t>
                      </a:r>
                      <a:r>
                        <a:t>5,000</a:t>
                      </a:r>
                      <a:r>
                        <a:t>円</a:t>
                      </a:r>
                      <a:r>
                        <a:t>×10</a:t>
                      </a:r>
                      <a:r>
                        <a:t>回）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50,000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E8CF"/>
                    </a:solidFill>
                  </a:tcPr>
                </a:tc>
              </a:tr>
              <a:tr h="432318">
                <a:tc>
                  <a:txBody>
                    <a:bodyPr/>
                    <a:lstStyle/>
                    <a:p>
                      <a:pPr indent="25400" algn="l">
                        <a:defRPr sz="1600">
                          <a:solidFill>
                            <a:srgbClr val="000000"/>
                          </a:solidFill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defRPr>
                      </a:pPr>
                    </a:p>
                  </a:txBody>
                  <a:tcPr marL="7477" marR="7477" marT="7477" marB="7477" anchor="ctr" anchorCtr="0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defRPr sz="1600">
                          <a:solidFill>
                            <a:srgbClr val="000000"/>
                          </a:solidFill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defRPr>
                      </a:pP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2FAFF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l">
                        <a:defRPr sz="1600">
                          <a:solidFill>
                            <a:srgbClr val="000000"/>
                          </a:solidFill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defRPr>
                      </a:pPr>
                      <a:r>
                        <a:t>Ｈ28.3.27</a:t>
                      </a:r>
                      <a:r>
                        <a:t>総会費用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30,000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E8CF"/>
                    </a:solidFill>
                  </a:tcPr>
                </a:tc>
              </a:tr>
              <a:tr h="432318">
                <a:tc>
                  <a:txBody>
                    <a:bodyPr/>
                    <a:lstStyle/>
                    <a:p>
                      <a:pPr indent="25400" algn="l">
                        <a:defRPr sz="1600">
                          <a:solidFill>
                            <a:srgbClr val="000000"/>
                          </a:solidFill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defRPr>
                      </a:pPr>
                    </a:p>
                  </a:txBody>
                  <a:tcPr marL="7477" marR="7477" marT="7477" marB="7477" anchor="ctr" anchorCtr="0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defRPr sz="1600">
                          <a:solidFill>
                            <a:srgbClr val="000000"/>
                          </a:solidFill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defRPr>
                      </a:pP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2FAFF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l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OBOG戦広告費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10,000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E8CF"/>
                    </a:solidFill>
                  </a:tcPr>
                </a:tc>
              </a:tr>
              <a:tr h="432318">
                <a:tc>
                  <a:txBody>
                    <a:bodyPr/>
                    <a:lstStyle/>
                    <a:p>
                      <a:pPr indent="25400" algn="l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　</a:t>
                      </a:r>
                    </a:p>
                  </a:txBody>
                  <a:tcPr marL="7477" marR="7477" marT="7477" marB="7477" anchor="ctr" anchorCtr="0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　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2FAFF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l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現役支援積立金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50,000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E8CF"/>
                    </a:solidFill>
                  </a:tcPr>
                </a:tc>
              </a:tr>
              <a:tr h="432318">
                <a:tc>
                  <a:txBody>
                    <a:bodyPr/>
                    <a:lstStyle/>
                    <a:p>
                      <a:pPr indent="25400" algn="l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　</a:t>
                      </a:r>
                    </a:p>
                  </a:txBody>
                  <a:tcPr marL="7477" marR="7477" marT="7477" marB="7477" anchor="ctr" anchorCtr="0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　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2FAFF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l">
                        <a:defRPr sz="1600">
                          <a:solidFill>
                            <a:srgbClr val="000000"/>
                          </a:solidFill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defRPr>
                      </a:pPr>
                      <a:r>
                        <a:t>70</a:t>
                      </a:r>
                      <a:r>
                        <a:t>周年パーティー準備金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100,000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E8CF"/>
                    </a:solidFill>
                  </a:tcPr>
                </a:tc>
              </a:tr>
              <a:tr h="432318">
                <a:tc>
                  <a:txBody>
                    <a:bodyPr/>
                    <a:lstStyle/>
                    <a:p>
                      <a:pPr indent="25400" algn="l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　</a:t>
                      </a:r>
                    </a:p>
                  </a:txBody>
                  <a:tcPr marL="7477" marR="7477" marT="7477" marB="7477" anchor="ctr" anchorCtr="0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　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rgbClr val="D2FAFF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l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　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　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rgbClr val="FFE8CF"/>
                    </a:solidFill>
                  </a:tcPr>
                </a:tc>
              </a:tr>
              <a:tr h="432318">
                <a:tc>
                  <a:txBody>
                    <a:bodyPr/>
                    <a:lstStyle/>
                    <a:p>
                      <a:pPr indent="25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収 入 合 計</a:t>
                      </a:r>
                    </a:p>
                  </a:txBody>
                  <a:tcPr marL="7477" marR="7477" marT="7477" marB="7477" anchor="ctr" anchorCtr="0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3FAFF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470,044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2FAFF"/>
                    </a:solidFill>
                  </a:tcPr>
                </a:tc>
                <a:tc>
                  <a:txBody>
                    <a:bodyPr/>
                    <a:lstStyle/>
                    <a:p>
                      <a:pPr indent="25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支 出 合 計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E8CF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250,000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E8CF"/>
                    </a:solidFill>
                  </a:tcPr>
                </a:tc>
              </a:tr>
              <a:tr h="432318">
                <a:tc gridSpan="3">
                  <a:txBody>
                    <a:bodyPr/>
                    <a:lstStyle/>
                    <a:p>
                      <a:pPr indent="25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次期繰越金 (収入合計－支出合計)</a:t>
                      </a:r>
                    </a:p>
                  </a:txBody>
                  <a:tcPr marL="7477" marR="7477" marT="7477" marB="7477" anchor="ctr" anchorCtr="0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rgbClr val="FEFCBF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R="25400"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220,044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rgbClr val="FEFCB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0" name="Table 260"/>
          <p:cNvGraphicFramePr/>
          <p:nvPr/>
        </p:nvGraphicFramePr>
        <p:xfrm>
          <a:off x="919660" y="7214221"/>
          <a:ext cx="11509967" cy="612177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4769115"/>
                <a:gridCol w="1009013"/>
                <a:gridCol w="4583757"/>
                <a:gridCol w="1122679"/>
              </a:tblGrid>
              <a:tr h="465735">
                <a:tc gridSpan="4">
                  <a:txBody>
                    <a:bodyPr/>
                    <a:lstStyle/>
                    <a:p>
                      <a:pPr indent="25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別途管理の資金</a:t>
                      </a:r>
                    </a:p>
                  </a:txBody>
                  <a:tcPr marL="7477" marR="7477" marT="7477" marB="7477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FDD6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32318">
                <a:tc gridSpan="3">
                  <a:txBody>
                    <a:bodyPr/>
                    <a:lstStyle/>
                    <a:p>
                      <a:pPr indent="25400" algn="l">
                        <a:defRPr sz="1600">
                          <a:solidFill>
                            <a:srgbClr val="000000"/>
                          </a:solidFill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defRPr>
                      </a:pPr>
                      <a:r>
                        <a:t>平成</a:t>
                      </a:r>
                      <a:r>
                        <a:t>25</a:t>
                      </a:r>
                      <a:r>
                        <a:t>年 ゼッケン寄付金残金</a:t>
                      </a:r>
                    </a:p>
                  </a:txBody>
                  <a:tcPr marL="7477" marR="7477" marT="7477" marB="7477" anchor="ctr" anchorCtr="0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R="25400"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42,915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32318">
                <a:tc gridSpan="3">
                  <a:txBody>
                    <a:bodyPr/>
                    <a:lstStyle/>
                    <a:p>
                      <a:pPr indent="25400" algn="l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70周年パーティー準備金累計</a:t>
                      </a:r>
                    </a:p>
                  </a:txBody>
                  <a:tcPr marL="7477" marR="7477" marT="7477" marB="7477" anchor="ctr" anchorCtr="0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R="25400"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200,000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432318">
                <a:tc gridSpan="3">
                  <a:txBody>
                    <a:bodyPr/>
                    <a:lstStyle/>
                    <a:p>
                      <a:pPr indent="25400" algn="l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現役支援積立金累計</a:t>
                      </a:r>
                    </a:p>
                  </a:txBody>
                  <a:tcPr marL="7477" marR="7477" marT="7477" marB="7477" anchor="ctr" anchorCtr="0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R="25400"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50,000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61" name="Shape 261"/>
          <p:cNvSpPr/>
          <p:nvPr/>
        </p:nvSpPr>
        <p:spPr>
          <a:xfrm>
            <a:off x="955246" y="2026920"/>
            <a:ext cx="7709783" cy="673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>
              <a:defRPr cap="all" sz="28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t>H28.1〜H28.12 </a:t>
            </a:r>
            <a:r>
              <a:t>予算計画</a:t>
            </a:r>
          </a:p>
        </p:txBody>
      </p:sp>
      <p:sp>
        <p:nvSpPr>
          <p:cNvPr id="262" name="Shape 262"/>
          <p:cNvSpPr/>
          <p:nvPr/>
        </p:nvSpPr>
        <p:spPr>
          <a:xfrm>
            <a:off x="1137919" y="1122680"/>
            <a:ext cx="10330181" cy="553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>
              <a:defRPr cap="all" sz="32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t>第</a:t>
            </a:r>
            <a:r>
              <a:t>6</a:t>
            </a:r>
            <a:r>
              <a:t>号議案：</a:t>
            </a:r>
            <a:r>
              <a:t>平成28年度</a:t>
            </a:r>
            <a:r>
              <a:t>予算</a:t>
            </a:r>
            <a:r>
              <a:t>計画</a:t>
            </a:r>
          </a:p>
        </p:txBody>
      </p:sp>
      <p:sp>
        <p:nvSpPr>
          <p:cNvPr id="263" name="Shape 263"/>
          <p:cNvSpPr/>
          <p:nvPr/>
        </p:nvSpPr>
        <p:spPr>
          <a:xfrm>
            <a:off x="632459" y="513080"/>
            <a:ext cx="10330182" cy="553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>
              <a:defRPr cap="all" sz="32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t>4. 総会</a:t>
            </a:r>
            <a:r>
              <a:t>審議</a:t>
            </a:r>
            <a:r>
              <a:t>事項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/>
        </p:nvSpPr>
        <p:spPr>
          <a:xfrm>
            <a:off x="2100027" y="2148930"/>
            <a:ext cx="3110840" cy="5430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lnSpc>
                <a:spcPct val="140000"/>
              </a:lnSpc>
              <a:defRPr sz="32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t>新</a:t>
            </a:r>
            <a:r>
              <a:t>OB</a:t>
            </a:r>
            <a:r>
              <a:t>会員</a:t>
            </a:r>
          </a:p>
          <a:p>
            <a:pPr algn="l">
              <a:lnSpc>
                <a:spcPct val="120000"/>
              </a:lnSpc>
              <a:defRPr sz="46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rPr sz="3200"/>
              <a:t>  </a:t>
            </a:r>
            <a:r>
              <a:t>坂本 拓貴</a:t>
            </a:r>
          </a:p>
          <a:p>
            <a:pPr algn="l">
              <a:lnSpc>
                <a:spcPct val="120000"/>
              </a:lnSpc>
              <a:defRPr sz="46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rPr sz="3200"/>
              <a:t>  </a:t>
            </a:r>
            <a:r>
              <a:t>上野 遊</a:t>
            </a:r>
          </a:p>
          <a:p>
            <a:pPr algn="l">
              <a:lnSpc>
                <a:spcPct val="120000"/>
              </a:lnSpc>
              <a:defRPr sz="46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rPr sz="3200"/>
              <a:t>  </a:t>
            </a:r>
            <a:r>
              <a:t>小宮 健人</a:t>
            </a:r>
          </a:p>
          <a:p>
            <a:pPr algn="l">
              <a:lnSpc>
                <a:spcPct val="120000"/>
              </a:lnSpc>
              <a:defRPr sz="46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rPr sz="3200"/>
              <a:t>  </a:t>
            </a:r>
            <a:r>
              <a:t>古川 利幸</a:t>
            </a:r>
          </a:p>
          <a:p>
            <a:pPr algn="l">
              <a:lnSpc>
                <a:spcPct val="120000"/>
              </a:lnSpc>
              <a:defRPr sz="46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rPr sz="3200"/>
              <a:t>  </a:t>
            </a:r>
            <a:r>
              <a:t>本田 輝行</a:t>
            </a:r>
          </a:p>
        </p:txBody>
      </p:sp>
      <p:sp>
        <p:nvSpPr>
          <p:cNvPr id="266" name="Shape 266"/>
          <p:cNvSpPr/>
          <p:nvPr/>
        </p:nvSpPr>
        <p:spPr>
          <a:xfrm>
            <a:off x="6896196" y="2148930"/>
            <a:ext cx="3695040" cy="4437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lnSpc>
                <a:spcPct val="140000"/>
              </a:lnSpc>
              <a:defRPr sz="32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t>新</a:t>
            </a:r>
            <a:r>
              <a:t>OG</a:t>
            </a:r>
            <a:r>
              <a:t>会員</a:t>
            </a:r>
          </a:p>
          <a:p>
            <a:pPr algn="l">
              <a:lnSpc>
                <a:spcPct val="120000"/>
              </a:lnSpc>
              <a:defRPr sz="46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rPr sz="3200"/>
              <a:t>  </a:t>
            </a:r>
            <a:r>
              <a:t>大久保 那紗</a:t>
            </a:r>
          </a:p>
          <a:p>
            <a:pPr algn="l">
              <a:lnSpc>
                <a:spcPct val="120000"/>
              </a:lnSpc>
              <a:defRPr sz="46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rPr sz="3200"/>
              <a:t>  </a:t>
            </a:r>
            <a:r>
              <a:t>木船 梨乃</a:t>
            </a:r>
          </a:p>
          <a:p>
            <a:pPr algn="l">
              <a:lnSpc>
                <a:spcPct val="120000"/>
              </a:lnSpc>
              <a:defRPr sz="46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rPr sz="3200"/>
              <a:t>  </a:t>
            </a:r>
            <a:r>
              <a:t>栗原 桃子</a:t>
            </a:r>
          </a:p>
          <a:p>
            <a:pPr algn="l">
              <a:lnSpc>
                <a:spcPct val="120000"/>
              </a:lnSpc>
              <a:defRPr sz="46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rPr sz="3200"/>
              <a:t>  </a:t>
            </a:r>
            <a:r>
              <a:t>西島 彩夏</a:t>
            </a:r>
          </a:p>
        </p:txBody>
      </p:sp>
      <p:sp>
        <p:nvSpPr>
          <p:cNvPr id="267" name="Shape 267"/>
          <p:cNvSpPr/>
          <p:nvPr/>
        </p:nvSpPr>
        <p:spPr>
          <a:xfrm>
            <a:off x="7006356" y="7036559"/>
            <a:ext cx="3474721" cy="534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800"/>
            </a:pPr>
            <a:r>
              <a:t>※</a:t>
            </a:r>
            <a:r>
              <a:rPr sz="32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rPr>
              <a:t> </a:t>
            </a:r>
            <a:r>
              <a:t>順不同五十音順</a:t>
            </a:r>
          </a:p>
        </p:txBody>
      </p:sp>
      <p:sp>
        <p:nvSpPr>
          <p:cNvPr id="268" name="Shape 268"/>
          <p:cNvSpPr/>
          <p:nvPr>
            <p:ph type="sldNum" sz="quarter" idx="2"/>
          </p:nvPr>
        </p:nvSpPr>
        <p:spPr>
          <a:xfrm>
            <a:off x="6324598" y="9271000"/>
            <a:ext cx="342901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9" name="Shape 269"/>
          <p:cNvSpPr/>
          <p:nvPr/>
        </p:nvSpPr>
        <p:spPr>
          <a:xfrm>
            <a:off x="632459" y="513080"/>
            <a:ext cx="10330182" cy="553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>
              <a:defRPr cap="all" sz="32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t>6. 新OBOG</a:t>
            </a:r>
            <a:r>
              <a:t>会員</a:t>
            </a:r>
            <a:r>
              <a:t>紹介</a:t>
            </a:r>
          </a:p>
        </p:txBody>
      </p:sp>
      <p:grpSp>
        <p:nvGrpSpPr>
          <p:cNvPr id="284" name="Group 284"/>
          <p:cNvGrpSpPr/>
          <p:nvPr/>
        </p:nvGrpSpPr>
        <p:grpSpPr>
          <a:xfrm>
            <a:off x="2341793" y="1626753"/>
            <a:ext cx="11969546" cy="8879672"/>
            <a:chOff x="0" y="0"/>
            <a:chExt cx="11969544" cy="8879670"/>
          </a:xfrm>
        </p:grpSpPr>
        <p:sp>
          <p:nvSpPr>
            <p:cNvPr id="270" name="Shape 270"/>
            <p:cNvSpPr/>
            <p:nvPr/>
          </p:nvSpPr>
          <p:spPr>
            <a:xfrm>
              <a:off x="2556177" y="370950"/>
              <a:ext cx="8639740" cy="794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010"/>
                  </a:moveTo>
                  <a:cubicBezTo>
                    <a:pt x="2769" y="21600"/>
                    <a:pt x="5596" y="21420"/>
                    <a:pt x="8230" y="20533"/>
                  </a:cubicBezTo>
                  <a:cubicBezTo>
                    <a:pt x="10835" y="19656"/>
                    <a:pt x="13202" y="18108"/>
                    <a:pt x="15122" y="16020"/>
                  </a:cubicBezTo>
                  <a:cubicBezTo>
                    <a:pt x="17499" y="13436"/>
                    <a:pt x="19077" y="10178"/>
                    <a:pt x="20152" y="6759"/>
                  </a:cubicBezTo>
                  <a:cubicBezTo>
                    <a:pt x="20840" y="4573"/>
                    <a:pt x="21326" y="2309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9437FF">
                  <a:alpha val="20856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5841965" y="1384022"/>
              <a:ext cx="4987557" cy="7033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29" y="20662"/>
                    <a:pt x="6994" y="19253"/>
                    <a:pt x="9941" y="17469"/>
                  </a:cubicBezTo>
                  <a:cubicBezTo>
                    <a:pt x="12769" y="15756"/>
                    <a:pt x="15027" y="13761"/>
                    <a:pt x="16604" y="11516"/>
                  </a:cubicBezTo>
                  <a:cubicBezTo>
                    <a:pt x="17693" y="9966"/>
                    <a:pt x="18447" y="8327"/>
                    <a:pt x="19137" y="6686"/>
                  </a:cubicBezTo>
                  <a:cubicBezTo>
                    <a:pt x="20064" y="4481"/>
                    <a:pt x="20885" y="2252"/>
                    <a:pt x="21600" y="0"/>
                  </a:cubicBezTo>
                </a:path>
              </a:pathLst>
            </a:custGeom>
            <a:noFill/>
            <a:ln w="15240" cap="flat">
              <a:solidFill>
                <a:srgbClr val="B7A8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2297097" y="468882"/>
              <a:ext cx="8639740" cy="7940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010"/>
                  </a:moveTo>
                  <a:cubicBezTo>
                    <a:pt x="2769" y="21600"/>
                    <a:pt x="5596" y="21420"/>
                    <a:pt x="8230" y="20533"/>
                  </a:cubicBezTo>
                  <a:cubicBezTo>
                    <a:pt x="10835" y="19656"/>
                    <a:pt x="13202" y="18108"/>
                    <a:pt x="15122" y="16020"/>
                  </a:cubicBezTo>
                  <a:cubicBezTo>
                    <a:pt x="17499" y="13436"/>
                    <a:pt x="19077" y="10178"/>
                    <a:pt x="20152" y="6759"/>
                  </a:cubicBezTo>
                  <a:cubicBezTo>
                    <a:pt x="20840" y="4573"/>
                    <a:pt x="21326" y="2309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E582FF">
                  <a:alpha val="34347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2764457" y="840731"/>
              <a:ext cx="8082250" cy="7933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010"/>
                  </a:moveTo>
                  <a:cubicBezTo>
                    <a:pt x="2769" y="21600"/>
                    <a:pt x="5596" y="21420"/>
                    <a:pt x="8230" y="20533"/>
                  </a:cubicBezTo>
                  <a:cubicBezTo>
                    <a:pt x="10835" y="19656"/>
                    <a:pt x="13202" y="18108"/>
                    <a:pt x="15122" y="16020"/>
                  </a:cubicBezTo>
                  <a:cubicBezTo>
                    <a:pt x="17499" y="13436"/>
                    <a:pt x="19077" y="10178"/>
                    <a:pt x="20152" y="6759"/>
                  </a:cubicBezTo>
                  <a:cubicBezTo>
                    <a:pt x="20840" y="4573"/>
                    <a:pt x="21326" y="2309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7F72FF">
                  <a:alpha val="48467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2583238" y="1674214"/>
              <a:ext cx="9097455" cy="6959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010"/>
                  </a:moveTo>
                  <a:cubicBezTo>
                    <a:pt x="2769" y="21600"/>
                    <a:pt x="5596" y="21420"/>
                    <a:pt x="8230" y="20533"/>
                  </a:cubicBezTo>
                  <a:cubicBezTo>
                    <a:pt x="10835" y="19656"/>
                    <a:pt x="13202" y="18108"/>
                    <a:pt x="15122" y="16020"/>
                  </a:cubicBezTo>
                  <a:cubicBezTo>
                    <a:pt x="17499" y="13436"/>
                    <a:pt x="19077" y="10178"/>
                    <a:pt x="20152" y="6759"/>
                  </a:cubicBezTo>
                  <a:cubicBezTo>
                    <a:pt x="20840" y="4573"/>
                    <a:pt x="21326" y="2309"/>
                    <a:pt x="21600" y="0"/>
                  </a:cubicBezTo>
                </a:path>
              </a:pathLst>
            </a:custGeom>
            <a:noFill/>
            <a:ln w="15240" cap="flat">
              <a:solidFill>
                <a:srgbClr val="E582FF">
                  <a:alpha val="24781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2810177" y="624950"/>
              <a:ext cx="8639740" cy="794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010"/>
                  </a:moveTo>
                  <a:cubicBezTo>
                    <a:pt x="2769" y="21600"/>
                    <a:pt x="5596" y="21420"/>
                    <a:pt x="8230" y="20533"/>
                  </a:cubicBezTo>
                  <a:cubicBezTo>
                    <a:pt x="10835" y="19656"/>
                    <a:pt x="13202" y="18108"/>
                    <a:pt x="15122" y="16020"/>
                  </a:cubicBezTo>
                  <a:cubicBezTo>
                    <a:pt x="17499" y="13436"/>
                    <a:pt x="19077" y="10178"/>
                    <a:pt x="20152" y="6759"/>
                  </a:cubicBezTo>
                  <a:cubicBezTo>
                    <a:pt x="20840" y="4573"/>
                    <a:pt x="21326" y="2309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EEDE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766524" y="1703"/>
              <a:ext cx="4442966" cy="8683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29" y="20662"/>
                    <a:pt x="6994" y="19253"/>
                    <a:pt x="9941" y="17469"/>
                  </a:cubicBezTo>
                  <a:cubicBezTo>
                    <a:pt x="12769" y="15756"/>
                    <a:pt x="15027" y="13761"/>
                    <a:pt x="16604" y="11516"/>
                  </a:cubicBezTo>
                  <a:cubicBezTo>
                    <a:pt x="17693" y="9966"/>
                    <a:pt x="18447" y="8327"/>
                    <a:pt x="19137" y="6686"/>
                  </a:cubicBezTo>
                  <a:cubicBezTo>
                    <a:pt x="20064" y="4481"/>
                    <a:pt x="20885" y="2252"/>
                    <a:pt x="21600" y="0"/>
                  </a:cubicBezTo>
                </a:path>
              </a:pathLst>
            </a:custGeom>
            <a:noFill/>
            <a:ln w="19050" cap="flat">
              <a:solidFill>
                <a:srgbClr val="FFB8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2666310" y="721470"/>
              <a:ext cx="8529598" cy="794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010"/>
                  </a:moveTo>
                  <a:cubicBezTo>
                    <a:pt x="2769" y="21600"/>
                    <a:pt x="5596" y="21420"/>
                    <a:pt x="8230" y="20533"/>
                  </a:cubicBezTo>
                  <a:cubicBezTo>
                    <a:pt x="10835" y="19656"/>
                    <a:pt x="13202" y="18108"/>
                    <a:pt x="15122" y="16020"/>
                  </a:cubicBezTo>
                  <a:cubicBezTo>
                    <a:pt x="17499" y="13436"/>
                    <a:pt x="19077" y="10178"/>
                    <a:pt x="20152" y="6759"/>
                  </a:cubicBezTo>
                  <a:cubicBezTo>
                    <a:pt x="20840" y="4573"/>
                    <a:pt x="21326" y="2309"/>
                    <a:pt x="21600" y="0"/>
                  </a:cubicBezTo>
                </a:path>
              </a:pathLst>
            </a:custGeom>
            <a:noFill/>
            <a:ln w="22860" cap="flat">
              <a:solidFill>
                <a:srgbClr val="D3B9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3648377" y="471195"/>
              <a:ext cx="7903418" cy="7933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010"/>
                  </a:moveTo>
                  <a:cubicBezTo>
                    <a:pt x="2769" y="21600"/>
                    <a:pt x="5596" y="21420"/>
                    <a:pt x="8230" y="20533"/>
                  </a:cubicBezTo>
                  <a:cubicBezTo>
                    <a:pt x="10835" y="19656"/>
                    <a:pt x="13202" y="18108"/>
                    <a:pt x="15122" y="16020"/>
                  </a:cubicBezTo>
                  <a:cubicBezTo>
                    <a:pt x="17499" y="13436"/>
                    <a:pt x="19077" y="10178"/>
                    <a:pt x="20152" y="6759"/>
                  </a:cubicBezTo>
                  <a:cubicBezTo>
                    <a:pt x="20840" y="4573"/>
                    <a:pt x="21326" y="2309"/>
                    <a:pt x="21600" y="0"/>
                  </a:cubicBezTo>
                </a:path>
              </a:pathLst>
            </a:custGeom>
            <a:noFill/>
            <a:ln w="19050" cap="flat">
              <a:solidFill>
                <a:srgbClr val="C0AFFF">
                  <a:alpha val="2604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2688257" y="848470"/>
              <a:ext cx="8639740" cy="794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010"/>
                  </a:moveTo>
                  <a:cubicBezTo>
                    <a:pt x="2769" y="21600"/>
                    <a:pt x="5596" y="21420"/>
                    <a:pt x="8230" y="20533"/>
                  </a:cubicBezTo>
                  <a:cubicBezTo>
                    <a:pt x="10835" y="19656"/>
                    <a:pt x="13202" y="18108"/>
                    <a:pt x="15122" y="16020"/>
                  </a:cubicBezTo>
                  <a:cubicBezTo>
                    <a:pt x="17499" y="13436"/>
                    <a:pt x="19077" y="10178"/>
                    <a:pt x="20152" y="6759"/>
                  </a:cubicBezTo>
                  <a:cubicBezTo>
                    <a:pt x="20840" y="4573"/>
                    <a:pt x="21326" y="2309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E582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2560979" y="79097"/>
              <a:ext cx="9319230" cy="837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4" fill="norm" stroke="1" extrusionOk="0">
                  <a:moveTo>
                    <a:pt x="0" y="20543"/>
                  </a:moveTo>
                  <a:cubicBezTo>
                    <a:pt x="3194" y="21600"/>
                    <a:pt x="6577" y="21469"/>
                    <a:pt x="9672" y="20212"/>
                  </a:cubicBezTo>
                  <a:cubicBezTo>
                    <a:pt x="12032" y="19254"/>
                    <a:pt x="14170" y="17662"/>
                    <a:pt x="15911" y="15552"/>
                  </a:cubicBezTo>
                  <a:cubicBezTo>
                    <a:pt x="17642" y="13452"/>
                    <a:pt x="18931" y="10908"/>
                    <a:pt x="19873" y="8203"/>
                  </a:cubicBezTo>
                  <a:cubicBezTo>
                    <a:pt x="20784" y="5587"/>
                    <a:pt x="21368" y="2826"/>
                    <a:pt x="21600" y="0"/>
                  </a:cubicBezTo>
                </a:path>
              </a:pathLst>
            </a:custGeom>
            <a:noFill/>
            <a:ln w="10160" cap="flat">
              <a:solidFill>
                <a:srgbClr val="C0A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1896370" y="2116015"/>
              <a:ext cx="10073175" cy="6297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010"/>
                  </a:moveTo>
                  <a:cubicBezTo>
                    <a:pt x="2769" y="21600"/>
                    <a:pt x="5596" y="21420"/>
                    <a:pt x="8230" y="20533"/>
                  </a:cubicBezTo>
                  <a:cubicBezTo>
                    <a:pt x="10835" y="19656"/>
                    <a:pt x="13202" y="18108"/>
                    <a:pt x="15122" y="16020"/>
                  </a:cubicBezTo>
                  <a:cubicBezTo>
                    <a:pt x="17499" y="13436"/>
                    <a:pt x="19077" y="10178"/>
                    <a:pt x="20152" y="6759"/>
                  </a:cubicBezTo>
                  <a:cubicBezTo>
                    <a:pt x="20840" y="4573"/>
                    <a:pt x="21326" y="2309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903CFF">
                  <a:alpha val="41979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82" name="Shape 282"/>
            <p:cNvSpPr/>
            <p:nvPr/>
          </p:nvSpPr>
          <p:spPr>
            <a:xfrm>
              <a:off x="0" y="2779981"/>
              <a:ext cx="11663757" cy="5509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9" fill="norm" stroke="1" extrusionOk="0">
                  <a:moveTo>
                    <a:pt x="0" y="21209"/>
                  </a:moveTo>
                  <a:cubicBezTo>
                    <a:pt x="2758" y="21600"/>
                    <a:pt x="5536" y="21387"/>
                    <a:pt x="8240" y="20577"/>
                  </a:cubicBezTo>
                  <a:cubicBezTo>
                    <a:pt x="11197" y="19692"/>
                    <a:pt x="14006" y="18044"/>
                    <a:pt x="16328" y="15075"/>
                  </a:cubicBezTo>
                  <a:cubicBezTo>
                    <a:pt x="18235" y="12636"/>
                    <a:pt x="19579" y="9601"/>
                    <a:pt x="20474" y="6270"/>
                  </a:cubicBezTo>
                  <a:cubicBezTo>
                    <a:pt x="21017" y="4251"/>
                    <a:pt x="21395" y="2148"/>
                    <a:pt x="21600" y="0"/>
                  </a:cubicBezTo>
                </a:path>
              </a:pathLst>
            </a:custGeom>
            <a:noFill/>
            <a:ln w="15240" cap="flat">
              <a:solidFill>
                <a:srgbClr val="9437FF">
                  <a:alpha val="26207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83" name="Shape 283"/>
            <p:cNvSpPr/>
            <p:nvPr/>
          </p:nvSpPr>
          <p:spPr>
            <a:xfrm>
              <a:off x="7490702" y="0"/>
              <a:ext cx="3697475" cy="8879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19" y="20423"/>
                    <a:pt x="5957" y="19034"/>
                    <a:pt x="8562" y="17484"/>
                  </a:cubicBezTo>
                  <a:cubicBezTo>
                    <a:pt x="11541" y="15711"/>
                    <a:pt x="14080" y="13768"/>
                    <a:pt x="16007" y="11629"/>
                  </a:cubicBezTo>
                  <a:cubicBezTo>
                    <a:pt x="17445" y="10032"/>
                    <a:pt x="18532" y="8353"/>
                    <a:pt x="19394" y="6656"/>
                  </a:cubicBezTo>
                  <a:cubicBezTo>
                    <a:pt x="20503" y="4472"/>
                    <a:pt x="21242" y="2248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B4A0FF">
                  <a:alpha val="27294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/>
        </p:nvSpPr>
        <p:spPr>
          <a:xfrm>
            <a:off x="876363" y="3635283"/>
            <a:ext cx="11252074" cy="17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lnSpc>
                <a:spcPct val="120000"/>
              </a:lnSpc>
              <a:defRPr sz="30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t>本日はお忙しい中</a:t>
            </a:r>
            <a:r>
              <a:t>、</a:t>
            </a:r>
            <a:r>
              <a:t>お集り頂きまして誠に有難う御座います。</a:t>
            </a:r>
          </a:p>
          <a:p>
            <a:pPr algn="l">
              <a:lnSpc>
                <a:spcPct val="120000"/>
              </a:lnSpc>
              <a:defRPr sz="30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t>この後、昭和女子大学旧体育館にて春期部内戦が開催されます。</a:t>
            </a:r>
          </a:p>
          <a:p>
            <a:pPr algn="l">
              <a:lnSpc>
                <a:spcPct val="120000"/>
              </a:lnSpc>
              <a:defRPr sz="30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t>13:15までに昭和女子大学正門前にお集まりください。</a:t>
            </a:r>
          </a:p>
        </p:txBody>
      </p:sp>
      <p:sp>
        <p:nvSpPr>
          <p:cNvPr id="287" name="Shape 287"/>
          <p:cNvSpPr/>
          <p:nvPr/>
        </p:nvSpPr>
        <p:spPr>
          <a:xfrm>
            <a:off x="7271656" y="6334034"/>
            <a:ext cx="4533582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ct val="120000"/>
              </a:lnSpc>
              <a:defRPr sz="2400">
                <a:latin typeface="ヒラギノ角ゴシック W6"/>
                <a:ea typeface="ヒラギノ角ゴシック W6"/>
                <a:cs typeface="ヒラギノ角ゴシック W6"/>
                <a:sym typeface="ヒラギノ角ゴシック W6"/>
              </a:defRPr>
            </a:lvl1pPr>
          </a:lstStyle>
          <a:p>
            <a:pPr/>
            <a:r>
              <a:t>明治大学舞研OBOG会理事一同</a:t>
            </a:r>
          </a:p>
        </p:txBody>
      </p:sp>
      <p:sp>
        <p:nvSpPr>
          <p:cNvPr id="288" name="Shape 288"/>
          <p:cNvSpPr/>
          <p:nvPr>
            <p:ph type="sldNum" sz="quarter" idx="2"/>
          </p:nvPr>
        </p:nvSpPr>
        <p:spPr>
          <a:xfrm>
            <a:off x="6324598" y="9271000"/>
            <a:ext cx="342901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89" name="Shape 289"/>
          <p:cNvSpPr/>
          <p:nvPr/>
        </p:nvSpPr>
        <p:spPr>
          <a:xfrm>
            <a:off x="632459" y="513080"/>
            <a:ext cx="10330182" cy="553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>
              <a:defRPr cap="all" sz="32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lvl1pPr>
          </a:lstStyle>
          <a:p>
            <a:pPr/>
            <a:r>
              <a:t>7. 閉会</a:t>
            </a:r>
          </a:p>
        </p:txBody>
      </p:sp>
      <p:grpSp>
        <p:nvGrpSpPr>
          <p:cNvPr id="304" name="Group 304"/>
          <p:cNvGrpSpPr/>
          <p:nvPr/>
        </p:nvGrpSpPr>
        <p:grpSpPr>
          <a:xfrm>
            <a:off x="2341793" y="1626753"/>
            <a:ext cx="11969546" cy="8879672"/>
            <a:chOff x="0" y="0"/>
            <a:chExt cx="11969544" cy="8879670"/>
          </a:xfrm>
        </p:grpSpPr>
        <p:sp>
          <p:nvSpPr>
            <p:cNvPr id="290" name="Shape 290"/>
            <p:cNvSpPr/>
            <p:nvPr/>
          </p:nvSpPr>
          <p:spPr>
            <a:xfrm>
              <a:off x="2556177" y="370950"/>
              <a:ext cx="8639740" cy="794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010"/>
                  </a:moveTo>
                  <a:cubicBezTo>
                    <a:pt x="2769" y="21600"/>
                    <a:pt x="5596" y="21420"/>
                    <a:pt x="8230" y="20533"/>
                  </a:cubicBezTo>
                  <a:cubicBezTo>
                    <a:pt x="10835" y="19656"/>
                    <a:pt x="13202" y="18108"/>
                    <a:pt x="15122" y="16020"/>
                  </a:cubicBezTo>
                  <a:cubicBezTo>
                    <a:pt x="17499" y="13436"/>
                    <a:pt x="19077" y="10178"/>
                    <a:pt x="20152" y="6759"/>
                  </a:cubicBezTo>
                  <a:cubicBezTo>
                    <a:pt x="20840" y="4573"/>
                    <a:pt x="21326" y="2309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9437FF">
                  <a:alpha val="20856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5841965" y="1384022"/>
              <a:ext cx="4987557" cy="7033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29" y="20662"/>
                    <a:pt x="6994" y="19253"/>
                    <a:pt x="9941" y="17469"/>
                  </a:cubicBezTo>
                  <a:cubicBezTo>
                    <a:pt x="12769" y="15756"/>
                    <a:pt x="15027" y="13761"/>
                    <a:pt x="16604" y="11516"/>
                  </a:cubicBezTo>
                  <a:cubicBezTo>
                    <a:pt x="17693" y="9966"/>
                    <a:pt x="18447" y="8327"/>
                    <a:pt x="19137" y="6686"/>
                  </a:cubicBezTo>
                  <a:cubicBezTo>
                    <a:pt x="20064" y="4481"/>
                    <a:pt x="20885" y="2252"/>
                    <a:pt x="21600" y="0"/>
                  </a:cubicBezTo>
                </a:path>
              </a:pathLst>
            </a:custGeom>
            <a:noFill/>
            <a:ln w="15240" cap="flat">
              <a:solidFill>
                <a:srgbClr val="B7A8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2297097" y="468882"/>
              <a:ext cx="8639740" cy="7940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010"/>
                  </a:moveTo>
                  <a:cubicBezTo>
                    <a:pt x="2769" y="21600"/>
                    <a:pt x="5596" y="21420"/>
                    <a:pt x="8230" y="20533"/>
                  </a:cubicBezTo>
                  <a:cubicBezTo>
                    <a:pt x="10835" y="19656"/>
                    <a:pt x="13202" y="18108"/>
                    <a:pt x="15122" y="16020"/>
                  </a:cubicBezTo>
                  <a:cubicBezTo>
                    <a:pt x="17499" y="13436"/>
                    <a:pt x="19077" y="10178"/>
                    <a:pt x="20152" y="6759"/>
                  </a:cubicBezTo>
                  <a:cubicBezTo>
                    <a:pt x="20840" y="4573"/>
                    <a:pt x="21326" y="2309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E582FF">
                  <a:alpha val="34347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2764457" y="840731"/>
              <a:ext cx="8082250" cy="7933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010"/>
                  </a:moveTo>
                  <a:cubicBezTo>
                    <a:pt x="2769" y="21600"/>
                    <a:pt x="5596" y="21420"/>
                    <a:pt x="8230" y="20533"/>
                  </a:cubicBezTo>
                  <a:cubicBezTo>
                    <a:pt x="10835" y="19656"/>
                    <a:pt x="13202" y="18108"/>
                    <a:pt x="15122" y="16020"/>
                  </a:cubicBezTo>
                  <a:cubicBezTo>
                    <a:pt x="17499" y="13436"/>
                    <a:pt x="19077" y="10178"/>
                    <a:pt x="20152" y="6759"/>
                  </a:cubicBezTo>
                  <a:cubicBezTo>
                    <a:pt x="20840" y="4573"/>
                    <a:pt x="21326" y="2309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7F72FF">
                  <a:alpha val="48467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2583238" y="1674214"/>
              <a:ext cx="9097455" cy="6959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010"/>
                  </a:moveTo>
                  <a:cubicBezTo>
                    <a:pt x="2769" y="21600"/>
                    <a:pt x="5596" y="21420"/>
                    <a:pt x="8230" y="20533"/>
                  </a:cubicBezTo>
                  <a:cubicBezTo>
                    <a:pt x="10835" y="19656"/>
                    <a:pt x="13202" y="18108"/>
                    <a:pt x="15122" y="16020"/>
                  </a:cubicBezTo>
                  <a:cubicBezTo>
                    <a:pt x="17499" y="13436"/>
                    <a:pt x="19077" y="10178"/>
                    <a:pt x="20152" y="6759"/>
                  </a:cubicBezTo>
                  <a:cubicBezTo>
                    <a:pt x="20840" y="4573"/>
                    <a:pt x="21326" y="2309"/>
                    <a:pt x="21600" y="0"/>
                  </a:cubicBezTo>
                </a:path>
              </a:pathLst>
            </a:custGeom>
            <a:noFill/>
            <a:ln w="15240" cap="flat">
              <a:solidFill>
                <a:srgbClr val="E582FF">
                  <a:alpha val="24781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2810177" y="624950"/>
              <a:ext cx="8639740" cy="794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010"/>
                  </a:moveTo>
                  <a:cubicBezTo>
                    <a:pt x="2769" y="21600"/>
                    <a:pt x="5596" y="21420"/>
                    <a:pt x="8230" y="20533"/>
                  </a:cubicBezTo>
                  <a:cubicBezTo>
                    <a:pt x="10835" y="19656"/>
                    <a:pt x="13202" y="18108"/>
                    <a:pt x="15122" y="16020"/>
                  </a:cubicBezTo>
                  <a:cubicBezTo>
                    <a:pt x="17499" y="13436"/>
                    <a:pt x="19077" y="10178"/>
                    <a:pt x="20152" y="6759"/>
                  </a:cubicBezTo>
                  <a:cubicBezTo>
                    <a:pt x="20840" y="4573"/>
                    <a:pt x="21326" y="2309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EEDE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6766524" y="1703"/>
              <a:ext cx="4442966" cy="8683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29" y="20662"/>
                    <a:pt x="6994" y="19253"/>
                    <a:pt x="9941" y="17469"/>
                  </a:cubicBezTo>
                  <a:cubicBezTo>
                    <a:pt x="12769" y="15756"/>
                    <a:pt x="15027" y="13761"/>
                    <a:pt x="16604" y="11516"/>
                  </a:cubicBezTo>
                  <a:cubicBezTo>
                    <a:pt x="17693" y="9966"/>
                    <a:pt x="18447" y="8327"/>
                    <a:pt x="19137" y="6686"/>
                  </a:cubicBezTo>
                  <a:cubicBezTo>
                    <a:pt x="20064" y="4481"/>
                    <a:pt x="20885" y="2252"/>
                    <a:pt x="21600" y="0"/>
                  </a:cubicBezTo>
                </a:path>
              </a:pathLst>
            </a:custGeom>
            <a:noFill/>
            <a:ln w="19050" cap="flat">
              <a:solidFill>
                <a:srgbClr val="FFB8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2666310" y="721470"/>
              <a:ext cx="8529598" cy="794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010"/>
                  </a:moveTo>
                  <a:cubicBezTo>
                    <a:pt x="2769" y="21600"/>
                    <a:pt x="5596" y="21420"/>
                    <a:pt x="8230" y="20533"/>
                  </a:cubicBezTo>
                  <a:cubicBezTo>
                    <a:pt x="10835" y="19656"/>
                    <a:pt x="13202" y="18108"/>
                    <a:pt x="15122" y="16020"/>
                  </a:cubicBezTo>
                  <a:cubicBezTo>
                    <a:pt x="17499" y="13436"/>
                    <a:pt x="19077" y="10178"/>
                    <a:pt x="20152" y="6759"/>
                  </a:cubicBezTo>
                  <a:cubicBezTo>
                    <a:pt x="20840" y="4573"/>
                    <a:pt x="21326" y="2309"/>
                    <a:pt x="21600" y="0"/>
                  </a:cubicBezTo>
                </a:path>
              </a:pathLst>
            </a:custGeom>
            <a:noFill/>
            <a:ln w="22860" cap="flat">
              <a:solidFill>
                <a:srgbClr val="D3B9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3648377" y="471195"/>
              <a:ext cx="7903418" cy="7933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010"/>
                  </a:moveTo>
                  <a:cubicBezTo>
                    <a:pt x="2769" y="21600"/>
                    <a:pt x="5596" y="21420"/>
                    <a:pt x="8230" y="20533"/>
                  </a:cubicBezTo>
                  <a:cubicBezTo>
                    <a:pt x="10835" y="19656"/>
                    <a:pt x="13202" y="18108"/>
                    <a:pt x="15122" y="16020"/>
                  </a:cubicBezTo>
                  <a:cubicBezTo>
                    <a:pt x="17499" y="13436"/>
                    <a:pt x="19077" y="10178"/>
                    <a:pt x="20152" y="6759"/>
                  </a:cubicBezTo>
                  <a:cubicBezTo>
                    <a:pt x="20840" y="4573"/>
                    <a:pt x="21326" y="2309"/>
                    <a:pt x="21600" y="0"/>
                  </a:cubicBezTo>
                </a:path>
              </a:pathLst>
            </a:custGeom>
            <a:noFill/>
            <a:ln w="19050" cap="flat">
              <a:solidFill>
                <a:srgbClr val="C0AFFF">
                  <a:alpha val="2604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2688257" y="848470"/>
              <a:ext cx="8639740" cy="794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010"/>
                  </a:moveTo>
                  <a:cubicBezTo>
                    <a:pt x="2769" y="21600"/>
                    <a:pt x="5596" y="21420"/>
                    <a:pt x="8230" y="20533"/>
                  </a:cubicBezTo>
                  <a:cubicBezTo>
                    <a:pt x="10835" y="19656"/>
                    <a:pt x="13202" y="18108"/>
                    <a:pt x="15122" y="16020"/>
                  </a:cubicBezTo>
                  <a:cubicBezTo>
                    <a:pt x="17499" y="13436"/>
                    <a:pt x="19077" y="10178"/>
                    <a:pt x="20152" y="6759"/>
                  </a:cubicBezTo>
                  <a:cubicBezTo>
                    <a:pt x="20840" y="4573"/>
                    <a:pt x="21326" y="2309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E582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300" name="Shape 300"/>
            <p:cNvSpPr/>
            <p:nvPr/>
          </p:nvSpPr>
          <p:spPr>
            <a:xfrm>
              <a:off x="2560979" y="79097"/>
              <a:ext cx="9319230" cy="837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4" fill="norm" stroke="1" extrusionOk="0">
                  <a:moveTo>
                    <a:pt x="0" y="20543"/>
                  </a:moveTo>
                  <a:cubicBezTo>
                    <a:pt x="3194" y="21600"/>
                    <a:pt x="6577" y="21469"/>
                    <a:pt x="9672" y="20212"/>
                  </a:cubicBezTo>
                  <a:cubicBezTo>
                    <a:pt x="12032" y="19254"/>
                    <a:pt x="14170" y="17662"/>
                    <a:pt x="15911" y="15552"/>
                  </a:cubicBezTo>
                  <a:cubicBezTo>
                    <a:pt x="17642" y="13452"/>
                    <a:pt x="18931" y="10908"/>
                    <a:pt x="19873" y="8203"/>
                  </a:cubicBezTo>
                  <a:cubicBezTo>
                    <a:pt x="20784" y="5587"/>
                    <a:pt x="21368" y="2826"/>
                    <a:pt x="21600" y="0"/>
                  </a:cubicBezTo>
                </a:path>
              </a:pathLst>
            </a:custGeom>
            <a:noFill/>
            <a:ln w="10160" cap="flat">
              <a:solidFill>
                <a:srgbClr val="C0A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301" name="Shape 301"/>
            <p:cNvSpPr/>
            <p:nvPr/>
          </p:nvSpPr>
          <p:spPr>
            <a:xfrm>
              <a:off x="1896370" y="2116015"/>
              <a:ext cx="10073175" cy="6297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010"/>
                  </a:moveTo>
                  <a:cubicBezTo>
                    <a:pt x="2769" y="21600"/>
                    <a:pt x="5596" y="21420"/>
                    <a:pt x="8230" y="20533"/>
                  </a:cubicBezTo>
                  <a:cubicBezTo>
                    <a:pt x="10835" y="19656"/>
                    <a:pt x="13202" y="18108"/>
                    <a:pt x="15122" y="16020"/>
                  </a:cubicBezTo>
                  <a:cubicBezTo>
                    <a:pt x="17499" y="13436"/>
                    <a:pt x="19077" y="10178"/>
                    <a:pt x="20152" y="6759"/>
                  </a:cubicBezTo>
                  <a:cubicBezTo>
                    <a:pt x="20840" y="4573"/>
                    <a:pt x="21326" y="2309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903CFF">
                  <a:alpha val="41979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302" name="Shape 302"/>
            <p:cNvSpPr/>
            <p:nvPr/>
          </p:nvSpPr>
          <p:spPr>
            <a:xfrm>
              <a:off x="0" y="2779981"/>
              <a:ext cx="11663757" cy="5509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9" fill="norm" stroke="1" extrusionOk="0">
                  <a:moveTo>
                    <a:pt x="0" y="21209"/>
                  </a:moveTo>
                  <a:cubicBezTo>
                    <a:pt x="2758" y="21600"/>
                    <a:pt x="5536" y="21387"/>
                    <a:pt x="8240" y="20577"/>
                  </a:cubicBezTo>
                  <a:cubicBezTo>
                    <a:pt x="11197" y="19692"/>
                    <a:pt x="14006" y="18044"/>
                    <a:pt x="16328" y="15075"/>
                  </a:cubicBezTo>
                  <a:cubicBezTo>
                    <a:pt x="18235" y="12636"/>
                    <a:pt x="19579" y="9601"/>
                    <a:pt x="20474" y="6270"/>
                  </a:cubicBezTo>
                  <a:cubicBezTo>
                    <a:pt x="21017" y="4251"/>
                    <a:pt x="21395" y="2148"/>
                    <a:pt x="21600" y="0"/>
                  </a:cubicBezTo>
                </a:path>
              </a:pathLst>
            </a:custGeom>
            <a:noFill/>
            <a:ln w="15240" cap="flat">
              <a:solidFill>
                <a:srgbClr val="9437FF">
                  <a:alpha val="26207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7490702" y="0"/>
              <a:ext cx="3697475" cy="8879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19" y="20423"/>
                    <a:pt x="5957" y="19034"/>
                    <a:pt x="8562" y="17484"/>
                  </a:cubicBezTo>
                  <a:cubicBezTo>
                    <a:pt x="11541" y="15711"/>
                    <a:pt x="14080" y="13768"/>
                    <a:pt x="16007" y="11629"/>
                  </a:cubicBezTo>
                  <a:cubicBezTo>
                    <a:pt x="17445" y="10032"/>
                    <a:pt x="18532" y="8353"/>
                    <a:pt x="19394" y="6656"/>
                  </a:cubicBezTo>
                  <a:cubicBezTo>
                    <a:pt x="20503" y="4472"/>
                    <a:pt x="21242" y="2248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B4A0FF">
                  <a:alpha val="27294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xfrm>
            <a:off x="355600" y="546100"/>
            <a:ext cx="12293600" cy="848917"/>
          </a:xfrm>
          <a:prstGeom prst="rect">
            <a:avLst/>
          </a:prstGeom>
        </p:spPr>
        <p:txBody>
          <a:bodyPr/>
          <a:lstStyle/>
          <a:p>
            <a:pPr>
              <a:defRPr sz="4000">
                <a:latin typeface="ヒラギノ角ゴシック W4"/>
                <a:ea typeface="ヒラギノ角ゴシック W4"/>
                <a:cs typeface="ヒラギノ角ゴシック W4"/>
                <a:sym typeface="ヒラギノ角ゴシック W4"/>
              </a:defRPr>
            </a:pPr>
            <a:r>
              <a:t>第3回明治大学舞踏研究部OBOG会総会</a:t>
            </a:r>
            <a:r>
              <a:rPr spc="-200"/>
              <a:t>アジ</a:t>
            </a:r>
            <a:r>
              <a:rPr spc="-119"/>
              <a:t>ェンダ</a:t>
            </a:r>
          </a:p>
        </p:txBody>
      </p:sp>
      <p:sp>
        <p:nvSpPr>
          <p:cNvPr id="138" name="Shape 138"/>
          <p:cNvSpPr/>
          <p:nvPr>
            <p:ph type="body" idx="1"/>
          </p:nvPr>
        </p:nvSpPr>
        <p:spPr>
          <a:xfrm>
            <a:off x="2231229" y="1727203"/>
            <a:ext cx="8529640" cy="7211610"/>
          </a:xfrm>
          <a:prstGeom prst="rect">
            <a:avLst/>
          </a:prstGeom>
        </p:spPr>
        <p:txBody>
          <a:bodyPr anchor="t"/>
          <a:lstStyle/>
          <a:p>
            <a:pPr marL="0" indent="0" defTabSz="321309">
              <a:lnSpc>
                <a:spcPct val="80000"/>
              </a:lnSpc>
              <a:spcBef>
                <a:spcPts val="500"/>
              </a:spcBef>
              <a:buSzTx/>
              <a:buNone/>
              <a:defRPr sz="29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t>1. 総会開催のご挨拶 　小山正治 (OBOG会会長)</a:t>
            </a:r>
          </a:p>
          <a:p>
            <a:pPr marL="0" indent="0" defTabSz="321309">
              <a:lnSpc>
                <a:spcPct val="80000"/>
              </a:lnSpc>
              <a:spcBef>
                <a:spcPts val="500"/>
              </a:spcBef>
              <a:buSzTx/>
              <a:buNone/>
              <a:defRPr sz="29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t>2. 議長選出</a:t>
            </a:r>
          </a:p>
          <a:p>
            <a:pPr marL="0" indent="0" defTabSz="321309">
              <a:lnSpc>
                <a:spcPct val="80000"/>
              </a:lnSpc>
              <a:spcBef>
                <a:spcPts val="500"/>
              </a:spcBef>
              <a:buSzTx/>
              <a:buNone/>
              <a:defRPr sz="29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t>3. 出席数・総会成立確認</a:t>
            </a:r>
          </a:p>
          <a:p>
            <a:pPr marL="0" indent="0" defTabSz="321309">
              <a:lnSpc>
                <a:spcPct val="80000"/>
              </a:lnSpc>
              <a:spcBef>
                <a:spcPts val="500"/>
              </a:spcBef>
              <a:buSzTx/>
              <a:buNone/>
              <a:defRPr sz="29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t>4. 総会</a:t>
            </a:r>
            <a:r>
              <a:t>審議</a:t>
            </a:r>
            <a:r>
              <a:t>事項</a:t>
            </a:r>
          </a:p>
          <a:p>
            <a:pPr marL="0" indent="0" defTabSz="321309">
              <a:lnSpc>
                <a:spcPct val="80000"/>
              </a:lnSpc>
              <a:spcBef>
                <a:spcPts val="400"/>
              </a:spcBef>
              <a:buSzTx/>
              <a:buNone/>
              <a:defRPr sz="29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t> 　</a:t>
            </a:r>
            <a:r>
              <a:t>第</a:t>
            </a:r>
            <a:r>
              <a:t>1</a:t>
            </a:r>
            <a:r>
              <a:t>号議案：理事・監事の選任</a:t>
            </a:r>
          </a:p>
          <a:p>
            <a:pPr marL="0" indent="0" defTabSz="321309">
              <a:lnSpc>
                <a:spcPct val="80000"/>
              </a:lnSpc>
              <a:spcBef>
                <a:spcPts val="400"/>
              </a:spcBef>
              <a:buSzTx/>
              <a:buNone/>
              <a:defRPr sz="29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t> 　第</a:t>
            </a:r>
            <a:r>
              <a:t>2</a:t>
            </a:r>
            <a:r>
              <a:t>号議案：平成27年度活動実績報告</a:t>
            </a:r>
          </a:p>
          <a:p>
            <a:pPr marL="0" indent="0" defTabSz="321309">
              <a:lnSpc>
                <a:spcPct val="80000"/>
              </a:lnSpc>
              <a:spcBef>
                <a:spcPts val="400"/>
              </a:spcBef>
              <a:buSzTx/>
              <a:buNone/>
              <a:defRPr sz="29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t>　 第</a:t>
            </a:r>
            <a:r>
              <a:t>3</a:t>
            </a:r>
            <a:r>
              <a:t>号議案：平成</a:t>
            </a:r>
            <a:r>
              <a:t>27</a:t>
            </a:r>
            <a:r>
              <a:t>年度会計報告</a:t>
            </a:r>
          </a:p>
          <a:p>
            <a:pPr marL="0" indent="0" defTabSz="321309">
              <a:lnSpc>
                <a:spcPct val="80000"/>
              </a:lnSpc>
              <a:spcBef>
                <a:spcPts val="400"/>
              </a:spcBef>
              <a:buSzTx/>
              <a:buNone/>
              <a:defRPr sz="29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t> 　第</a:t>
            </a:r>
            <a:r>
              <a:t>4</a:t>
            </a:r>
            <a:r>
              <a:t>号議案：平成</a:t>
            </a:r>
            <a:r>
              <a:t>27</a:t>
            </a:r>
            <a:r>
              <a:t>年度会計監査報告</a:t>
            </a:r>
          </a:p>
          <a:p>
            <a:pPr marL="0" indent="0" defTabSz="321309">
              <a:lnSpc>
                <a:spcPct val="80000"/>
              </a:lnSpc>
              <a:spcBef>
                <a:spcPts val="400"/>
              </a:spcBef>
              <a:buSzTx/>
              <a:buNone/>
              <a:defRPr sz="29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t> 　第</a:t>
            </a:r>
            <a:r>
              <a:t>5</a:t>
            </a:r>
            <a:r>
              <a:t>号議案：平成28年度活動計画</a:t>
            </a:r>
          </a:p>
          <a:p>
            <a:pPr marL="0" indent="0" defTabSz="321309">
              <a:lnSpc>
                <a:spcPct val="80000"/>
              </a:lnSpc>
              <a:spcBef>
                <a:spcPts val="400"/>
              </a:spcBef>
              <a:buSzTx/>
              <a:buNone/>
              <a:defRPr sz="29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t> 　第</a:t>
            </a:r>
            <a:r>
              <a:t>6</a:t>
            </a:r>
            <a:r>
              <a:t>号議案：</a:t>
            </a:r>
            <a:r>
              <a:t>平成</a:t>
            </a:r>
            <a:r>
              <a:t>28</a:t>
            </a:r>
            <a:r>
              <a:t>年度</a:t>
            </a:r>
            <a:r>
              <a:t>予算</a:t>
            </a:r>
            <a:r>
              <a:t>計画</a:t>
            </a:r>
          </a:p>
          <a:p>
            <a:pPr marL="0" indent="0" defTabSz="321309">
              <a:lnSpc>
                <a:spcPct val="80000"/>
              </a:lnSpc>
              <a:spcBef>
                <a:spcPts val="500"/>
              </a:spcBef>
              <a:buSzTx/>
              <a:buNone/>
              <a:defRPr sz="29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t>5. </a:t>
            </a:r>
            <a:r>
              <a:t>議長解任</a:t>
            </a:r>
          </a:p>
          <a:p>
            <a:pPr marL="0" indent="0" defTabSz="321309">
              <a:lnSpc>
                <a:spcPct val="80000"/>
              </a:lnSpc>
              <a:spcBef>
                <a:spcPts val="500"/>
              </a:spcBef>
              <a:buSzTx/>
              <a:buNone/>
              <a:defRPr sz="29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t>6. 新OBOG</a:t>
            </a:r>
            <a:r>
              <a:t>会員</a:t>
            </a:r>
            <a:r>
              <a:t>紹介</a:t>
            </a:r>
          </a:p>
          <a:p>
            <a:pPr marL="0" indent="0" defTabSz="321309">
              <a:lnSpc>
                <a:spcPct val="80000"/>
              </a:lnSpc>
              <a:spcBef>
                <a:spcPts val="500"/>
              </a:spcBef>
              <a:buSzTx/>
              <a:buNone/>
              <a:defRPr sz="29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t>7. 閉会 </a:t>
            </a:r>
          </a:p>
        </p:txBody>
      </p:sp>
      <p:sp>
        <p:nvSpPr>
          <p:cNvPr id="139" name="Shape 139"/>
          <p:cNvSpPr/>
          <p:nvPr>
            <p:ph type="sldNum" sz="quarter" idx="2"/>
          </p:nvPr>
        </p:nvSpPr>
        <p:spPr>
          <a:xfrm>
            <a:off x="6381749" y="9271000"/>
            <a:ext cx="228601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54" name="Group 154"/>
          <p:cNvGrpSpPr/>
          <p:nvPr/>
        </p:nvGrpSpPr>
        <p:grpSpPr>
          <a:xfrm>
            <a:off x="2341793" y="1626753"/>
            <a:ext cx="11969546" cy="8879672"/>
            <a:chOff x="0" y="0"/>
            <a:chExt cx="11969544" cy="8879670"/>
          </a:xfrm>
        </p:grpSpPr>
        <p:sp>
          <p:nvSpPr>
            <p:cNvPr id="140" name="Shape 140"/>
            <p:cNvSpPr/>
            <p:nvPr/>
          </p:nvSpPr>
          <p:spPr>
            <a:xfrm>
              <a:off x="2556177" y="370950"/>
              <a:ext cx="8639740" cy="794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010"/>
                  </a:moveTo>
                  <a:cubicBezTo>
                    <a:pt x="2769" y="21600"/>
                    <a:pt x="5596" y="21420"/>
                    <a:pt x="8230" y="20533"/>
                  </a:cubicBezTo>
                  <a:cubicBezTo>
                    <a:pt x="10835" y="19656"/>
                    <a:pt x="13202" y="18108"/>
                    <a:pt x="15122" y="16020"/>
                  </a:cubicBezTo>
                  <a:cubicBezTo>
                    <a:pt x="17499" y="13436"/>
                    <a:pt x="19077" y="10178"/>
                    <a:pt x="20152" y="6759"/>
                  </a:cubicBezTo>
                  <a:cubicBezTo>
                    <a:pt x="20840" y="4573"/>
                    <a:pt x="21326" y="2309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9437FF">
                  <a:alpha val="20856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5841965" y="1384022"/>
              <a:ext cx="4987557" cy="7033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29" y="20662"/>
                    <a:pt x="6994" y="19253"/>
                    <a:pt x="9941" y="17469"/>
                  </a:cubicBezTo>
                  <a:cubicBezTo>
                    <a:pt x="12769" y="15756"/>
                    <a:pt x="15027" y="13761"/>
                    <a:pt x="16604" y="11516"/>
                  </a:cubicBezTo>
                  <a:cubicBezTo>
                    <a:pt x="17693" y="9966"/>
                    <a:pt x="18447" y="8327"/>
                    <a:pt x="19137" y="6686"/>
                  </a:cubicBezTo>
                  <a:cubicBezTo>
                    <a:pt x="20064" y="4481"/>
                    <a:pt x="20885" y="2252"/>
                    <a:pt x="21600" y="0"/>
                  </a:cubicBezTo>
                </a:path>
              </a:pathLst>
            </a:custGeom>
            <a:noFill/>
            <a:ln w="15240" cap="flat">
              <a:solidFill>
                <a:srgbClr val="B7A8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2297097" y="468882"/>
              <a:ext cx="8639740" cy="7940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010"/>
                  </a:moveTo>
                  <a:cubicBezTo>
                    <a:pt x="2769" y="21600"/>
                    <a:pt x="5596" y="21420"/>
                    <a:pt x="8230" y="20533"/>
                  </a:cubicBezTo>
                  <a:cubicBezTo>
                    <a:pt x="10835" y="19656"/>
                    <a:pt x="13202" y="18108"/>
                    <a:pt x="15122" y="16020"/>
                  </a:cubicBezTo>
                  <a:cubicBezTo>
                    <a:pt x="17499" y="13436"/>
                    <a:pt x="19077" y="10178"/>
                    <a:pt x="20152" y="6759"/>
                  </a:cubicBezTo>
                  <a:cubicBezTo>
                    <a:pt x="20840" y="4573"/>
                    <a:pt x="21326" y="2309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E582FF">
                  <a:alpha val="34347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2764457" y="840731"/>
              <a:ext cx="8082250" cy="7933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010"/>
                  </a:moveTo>
                  <a:cubicBezTo>
                    <a:pt x="2769" y="21600"/>
                    <a:pt x="5596" y="21420"/>
                    <a:pt x="8230" y="20533"/>
                  </a:cubicBezTo>
                  <a:cubicBezTo>
                    <a:pt x="10835" y="19656"/>
                    <a:pt x="13202" y="18108"/>
                    <a:pt x="15122" y="16020"/>
                  </a:cubicBezTo>
                  <a:cubicBezTo>
                    <a:pt x="17499" y="13436"/>
                    <a:pt x="19077" y="10178"/>
                    <a:pt x="20152" y="6759"/>
                  </a:cubicBezTo>
                  <a:cubicBezTo>
                    <a:pt x="20840" y="4573"/>
                    <a:pt x="21326" y="2309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7F72FF">
                  <a:alpha val="48467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2583238" y="1674214"/>
              <a:ext cx="9097455" cy="6959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010"/>
                  </a:moveTo>
                  <a:cubicBezTo>
                    <a:pt x="2769" y="21600"/>
                    <a:pt x="5596" y="21420"/>
                    <a:pt x="8230" y="20533"/>
                  </a:cubicBezTo>
                  <a:cubicBezTo>
                    <a:pt x="10835" y="19656"/>
                    <a:pt x="13202" y="18108"/>
                    <a:pt x="15122" y="16020"/>
                  </a:cubicBezTo>
                  <a:cubicBezTo>
                    <a:pt x="17499" y="13436"/>
                    <a:pt x="19077" y="10178"/>
                    <a:pt x="20152" y="6759"/>
                  </a:cubicBezTo>
                  <a:cubicBezTo>
                    <a:pt x="20840" y="4573"/>
                    <a:pt x="21326" y="2309"/>
                    <a:pt x="21600" y="0"/>
                  </a:cubicBezTo>
                </a:path>
              </a:pathLst>
            </a:custGeom>
            <a:noFill/>
            <a:ln w="15240" cap="flat">
              <a:solidFill>
                <a:srgbClr val="E582FF">
                  <a:alpha val="24781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2810177" y="624950"/>
              <a:ext cx="8639740" cy="794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010"/>
                  </a:moveTo>
                  <a:cubicBezTo>
                    <a:pt x="2769" y="21600"/>
                    <a:pt x="5596" y="21420"/>
                    <a:pt x="8230" y="20533"/>
                  </a:cubicBezTo>
                  <a:cubicBezTo>
                    <a:pt x="10835" y="19656"/>
                    <a:pt x="13202" y="18108"/>
                    <a:pt x="15122" y="16020"/>
                  </a:cubicBezTo>
                  <a:cubicBezTo>
                    <a:pt x="17499" y="13436"/>
                    <a:pt x="19077" y="10178"/>
                    <a:pt x="20152" y="6759"/>
                  </a:cubicBezTo>
                  <a:cubicBezTo>
                    <a:pt x="20840" y="4573"/>
                    <a:pt x="21326" y="2309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EEDE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6766524" y="1703"/>
              <a:ext cx="4442966" cy="8683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29" y="20662"/>
                    <a:pt x="6994" y="19253"/>
                    <a:pt x="9941" y="17469"/>
                  </a:cubicBezTo>
                  <a:cubicBezTo>
                    <a:pt x="12769" y="15756"/>
                    <a:pt x="15027" y="13761"/>
                    <a:pt x="16604" y="11516"/>
                  </a:cubicBezTo>
                  <a:cubicBezTo>
                    <a:pt x="17693" y="9966"/>
                    <a:pt x="18447" y="8327"/>
                    <a:pt x="19137" y="6686"/>
                  </a:cubicBezTo>
                  <a:cubicBezTo>
                    <a:pt x="20064" y="4481"/>
                    <a:pt x="20885" y="2252"/>
                    <a:pt x="21600" y="0"/>
                  </a:cubicBezTo>
                </a:path>
              </a:pathLst>
            </a:custGeom>
            <a:noFill/>
            <a:ln w="19050" cap="flat">
              <a:solidFill>
                <a:srgbClr val="FFB8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2666310" y="721470"/>
              <a:ext cx="8529598" cy="794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010"/>
                  </a:moveTo>
                  <a:cubicBezTo>
                    <a:pt x="2769" y="21600"/>
                    <a:pt x="5596" y="21420"/>
                    <a:pt x="8230" y="20533"/>
                  </a:cubicBezTo>
                  <a:cubicBezTo>
                    <a:pt x="10835" y="19656"/>
                    <a:pt x="13202" y="18108"/>
                    <a:pt x="15122" y="16020"/>
                  </a:cubicBezTo>
                  <a:cubicBezTo>
                    <a:pt x="17499" y="13436"/>
                    <a:pt x="19077" y="10178"/>
                    <a:pt x="20152" y="6759"/>
                  </a:cubicBezTo>
                  <a:cubicBezTo>
                    <a:pt x="20840" y="4573"/>
                    <a:pt x="21326" y="2309"/>
                    <a:pt x="21600" y="0"/>
                  </a:cubicBezTo>
                </a:path>
              </a:pathLst>
            </a:custGeom>
            <a:noFill/>
            <a:ln w="22860" cap="flat">
              <a:solidFill>
                <a:srgbClr val="D3B9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3648377" y="471195"/>
              <a:ext cx="7903418" cy="7933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010"/>
                  </a:moveTo>
                  <a:cubicBezTo>
                    <a:pt x="2769" y="21600"/>
                    <a:pt x="5596" y="21420"/>
                    <a:pt x="8230" y="20533"/>
                  </a:cubicBezTo>
                  <a:cubicBezTo>
                    <a:pt x="10835" y="19656"/>
                    <a:pt x="13202" y="18108"/>
                    <a:pt x="15122" y="16020"/>
                  </a:cubicBezTo>
                  <a:cubicBezTo>
                    <a:pt x="17499" y="13436"/>
                    <a:pt x="19077" y="10178"/>
                    <a:pt x="20152" y="6759"/>
                  </a:cubicBezTo>
                  <a:cubicBezTo>
                    <a:pt x="20840" y="4573"/>
                    <a:pt x="21326" y="2309"/>
                    <a:pt x="21600" y="0"/>
                  </a:cubicBezTo>
                </a:path>
              </a:pathLst>
            </a:custGeom>
            <a:noFill/>
            <a:ln w="19050" cap="flat">
              <a:solidFill>
                <a:srgbClr val="C0AFFF">
                  <a:alpha val="2604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2688257" y="848470"/>
              <a:ext cx="8639740" cy="794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010"/>
                  </a:moveTo>
                  <a:cubicBezTo>
                    <a:pt x="2769" y="21600"/>
                    <a:pt x="5596" y="21420"/>
                    <a:pt x="8230" y="20533"/>
                  </a:cubicBezTo>
                  <a:cubicBezTo>
                    <a:pt x="10835" y="19656"/>
                    <a:pt x="13202" y="18108"/>
                    <a:pt x="15122" y="16020"/>
                  </a:cubicBezTo>
                  <a:cubicBezTo>
                    <a:pt x="17499" y="13436"/>
                    <a:pt x="19077" y="10178"/>
                    <a:pt x="20152" y="6759"/>
                  </a:cubicBezTo>
                  <a:cubicBezTo>
                    <a:pt x="20840" y="4573"/>
                    <a:pt x="21326" y="2309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E582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2560979" y="79097"/>
              <a:ext cx="9319230" cy="837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4" fill="norm" stroke="1" extrusionOk="0">
                  <a:moveTo>
                    <a:pt x="0" y="20543"/>
                  </a:moveTo>
                  <a:cubicBezTo>
                    <a:pt x="3194" y="21600"/>
                    <a:pt x="6577" y="21469"/>
                    <a:pt x="9672" y="20212"/>
                  </a:cubicBezTo>
                  <a:cubicBezTo>
                    <a:pt x="12032" y="19254"/>
                    <a:pt x="14170" y="17662"/>
                    <a:pt x="15911" y="15552"/>
                  </a:cubicBezTo>
                  <a:cubicBezTo>
                    <a:pt x="17642" y="13452"/>
                    <a:pt x="18931" y="10908"/>
                    <a:pt x="19873" y="8203"/>
                  </a:cubicBezTo>
                  <a:cubicBezTo>
                    <a:pt x="20784" y="5587"/>
                    <a:pt x="21368" y="2826"/>
                    <a:pt x="21600" y="0"/>
                  </a:cubicBezTo>
                </a:path>
              </a:pathLst>
            </a:custGeom>
            <a:noFill/>
            <a:ln w="10160" cap="flat">
              <a:solidFill>
                <a:srgbClr val="C0A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1896370" y="2116015"/>
              <a:ext cx="10073175" cy="6297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010"/>
                  </a:moveTo>
                  <a:cubicBezTo>
                    <a:pt x="2769" y="21600"/>
                    <a:pt x="5596" y="21420"/>
                    <a:pt x="8230" y="20533"/>
                  </a:cubicBezTo>
                  <a:cubicBezTo>
                    <a:pt x="10835" y="19656"/>
                    <a:pt x="13202" y="18108"/>
                    <a:pt x="15122" y="16020"/>
                  </a:cubicBezTo>
                  <a:cubicBezTo>
                    <a:pt x="17499" y="13436"/>
                    <a:pt x="19077" y="10178"/>
                    <a:pt x="20152" y="6759"/>
                  </a:cubicBezTo>
                  <a:cubicBezTo>
                    <a:pt x="20840" y="4573"/>
                    <a:pt x="21326" y="2309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903CFF">
                  <a:alpha val="41979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0" y="2779981"/>
              <a:ext cx="11663757" cy="5509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9" fill="norm" stroke="1" extrusionOk="0">
                  <a:moveTo>
                    <a:pt x="0" y="21209"/>
                  </a:moveTo>
                  <a:cubicBezTo>
                    <a:pt x="2758" y="21600"/>
                    <a:pt x="5536" y="21387"/>
                    <a:pt x="8240" y="20577"/>
                  </a:cubicBezTo>
                  <a:cubicBezTo>
                    <a:pt x="11197" y="19692"/>
                    <a:pt x="14006" y="18044"/>
                    <a:pt x="16328" y="15075"/>
                  </a:cubicBezTo>
                  <a:cubicBezTo>
                    <a:pt x="18235" y="12636"/>
                    <a:pt x="19579" y="9601"/>
                    <a:pt x="20474" y="6270"/>
                  </a:cubicBezTo>
                  <a:cubicBezTo>
                    <a:pt x="21017" y="4251"/>
                    <a:pt x="21395" y="2148"/>
                    <a:pt x="21600" y="0"/>
                  </a:cubicBezTo>
                </a:path>
              </a:pathLst>
            </a:custGeom>
            <a:noFill/>
            <a:ln w="15240" cap="flat">
              <a:solidFill>
                <a:srgbClr val="9437FF">
                  <a:alpha val="26207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7490702" y="0"/>
              <a:ext cx="3697475" cy="8879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19" y="20423"/>
                    <a:pt x="5957" y="19034"/>
                    <a:pt x="8562" y="17484"/>
                  </a:cubicBezTo>
                  <a:cubicBezTo>
                    <a:pt x="11541" y="15711"/>
                    <a:pt x="14080" y="13768"/>
                    <a:pt x="16007" y="11629"/>
                  </a:cubicBezTo>
                  <a:cubicBezTo>
                    <a:pt x="17445" y="10032"/>
                    <a:pt x="18532" y="8353"/>
                    <a:pt x="19394" y="6656"/>
                  </a:cubicBezTo>
                  <a:cubicBezTo>
                    <a:pt x="20503" y="4472"/>
                    <a:pt x="21242" y="2248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B4A0FF">
                  <a:alpha val="27294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title"/>
          </p:nvPr>
        </p:nvSpPr>
        <p:spPr>
          <a:xfrm>
            <a:off x="632459" y="513080"/>
            <a:ext cx="10330182" cy="553544"/>
          </a:xfrm>
          <a:prstGeom prst="rect">
            <a:avLst/>
          </a:prstGeom>
        </p:spPr>
        <p:txBody>
          <a:bodyPr/>
          <a:lstStyle/>
          <a:p>
            <a:pPr algn="l">
              <a:defRPr sz="3200"/>
            </a:pPr>
            <a:r>
              <a:t>4. 総会</a:t>
            </a:r>
            <a:r>
              <a:t>審議</a:t>
            </a:r>
            <a:r>
              <a:t>事項</a:t>
            </a:r>
          </a:p>
        </p:txBody>
      </p:sp>
      <p:sp>
        <p:nvSpPr>
          <p:cNvPr id="157" name="Shape 157"/>
          <p:cNvSpPr/>
          <p:nvPr>
            <p:ph type="sldNum" sz="quarter" idx="2"/>
          </p:nvPr>
        </p:nvSpPr>
        <p:spPr>
          <a:xfrm>
            <a:off x="6381749" y="9271000"/>
            <a:ext cx="228601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8" name="Shape 158"/>
          <p:cNvSpPr/>
          <p:nvPr/>
        </p:nvSpPr>
        <p:spPr>
          <a:xfrm>
            <a:off x="1164589" y="2038262"/>
            <a:ext cx="3239591" cy="690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800">
                <a:solidFill>
                  <a:srgbClr val="3E3E3E"/>
                </a:solidFill>
                <a:latin typeface="ヒラギノ角ゴシック W4"/>
                <a:ea typeface="ヒラギノ角ゴシック W4"/>
                <a:cs typeface="ヒラギノ角ゴシック W4"/>
                <a:sym typeface="ヒラギノ角ゴシック W4"/>
              </a:defRPr>
            </a:pPr>
            <a:r>
              <a:t>現理事</a:t>
            </a:r>
          </a:p>
          <a:p>
            <a:pPr algn="l">
              <a:defRPr sz="3800">
                <a:solidFill>
                  <a:srgbClr val="3E3E3E"/>
                </a:solidFill>
                <a:latin typeface="ヒラギノ角ゴシック W4"/>
                <a:ea typeface="ヒラギノ角ゴシック W4"/>
                <a:cs typeface="ヒラギノ角ゴシック W4"/>
                <a:sym typeface="ヒラギノ角ゴシック W4"/>
              </a:defRPr>
            </a:pPr>
            <a:r>
              <a:t>　小山 正治</a:t>
            </a:r>
          </a:p>
          <a:p>
            <a:pPr algn="l">
              <a:defRPr sz="3800">
                <a:solidFill>
                  <a:srgbClr val="3E3E3E"/>
                </a:solidFill>
                <a:latin typeface="ヒラギノ角ゴシック W4"/>
                <a:ea typeface="ヒラギノ角ゴシック W4"/>
                <a:cs typeface="ヒラギノ角ゴシック W4"/>
                <a:sym typeface="ヒラギノ角ゴシック W4"/>
              </a:defRPr>
            </a:pPr>
            <a:r>
              <a:t>　鈴木 勝彦</a:t>
            </a:r>
          </a:p>
          <a:p>
            <a:pPr algn="l">
              <a:defRPr sz="3800">
                <a:solidFill>
                  <a:srgbClr val="3E3E3E"/>
                </a:solidFill>
                <a:latin typeface="ヒラギノ角ゴシック W4"/>
                <a:ea typeface="ヒラギノ角ゴシック W4"/>
                <a:cs typeface="ヒラギノ角ゴシック W4"/>
                <a:sym typeface="ヒラギノ角ゴシック W4"/>
              </a:defRPr>
            </a:pPr>
            <a:r>
              <a:t>　鈴木 洋子</a:t>
            </a:r>
          </a:p>
          <a:p>
            <a:pPr algn="l">
              <a:defRPr sz="3800">
                <a:solidFill>
                  <a:srgbClr val="3E3E3E"/>
                </a:solidFill>
                <a:latin typeface="ヒラギノ角ゴシック W4"/>
                <a:ea typeface="ヒラギノ角ゴシック W4"/>
                <a:cs typeface="ヒラギノ角ゴシック W4"/>
                <a:sym typeface="ヒラギノ角ゴシック W4"/>
              </a:defRPr>
            </a:pPr>
            <a:r>
              <a:t>　小山 涼子</a:t>
            </a:r>
          </a:p>
          <a:p>
            <a:pPr algn="l">
              <a:defRPr sz="3800">
                <a:solidFill>
                  <a:srgbClr val="3E3E3E"/>
                </a:solidFill>
                <a:latin typeface="ヒラギノ角ゴシック W4"/>
                <a:ea typeface="ヒラギノ角ゴシック W4"/>
                <a:cs typeface="ヒラギノ角ゴシック W4"/>
                <a:sym typeface="ヒラギノ角ゴシック W4"/>
              </a:defRPr>
            </a:pPr>
            <a:r>
              <a:t>　金田 俊秀</a:t>
            </a:r>
          </a:p>
          <a:p>
            <a:pPr algn="l">
              <a:defRPr sz="3800">
                <a:solidFill>
                  <a:srgbClr val="3E3E3E"/>
                </a:solidFill>
                <a:latin typeface="ヒラギノ角ゴシック W4"/>
                <a:ea typeface="ヒラギノ角ゴシック W4"/>
                <a:cs typeface="ヒラギノ角ゴシック W4"/>
                <a:sym typeface="ヒラギノ角ゴシック W4"/>
              </a:defRPr>
            </a:pPr>
            <a:r>
              <a:t>　片柳 等</a:t>
            </a:r>
          </a:p>
          <a:p>
            <a:pPr algn="l">
              <a:defRPr sz="3800">
                <a:solidFill>
                  <a:srgbClr val="3E3E3E"/>
                </a:solidFill>
                <a:latin typeface="ヒラギノ角ゴシック W4"/>
                <a:ea typeface="ヒラギノ角ゴシック W4"/>
                <a:cs typeface="ヒラギノ角ゴシック W4"/>
                <a:sym typeface="ヒラギノ角ゴシック W4"/>
              </a:defRPr>
            </a:pPr>
            <a:r>
              <a:t>　片柳 隆</a:t>
            </a:r>
          </a:p>
          <a:p>
            <a:pPr algn="l">
              <a:defRPr sz="3800">
                <a:solidFill>
                  <a:srgbClr val="3E3E3E"/>
                </a:solidFill>
                <a:latin typeface="ヒラギノ角ゴシック W4"/>
                <a:ea typeface="ヒラギノ角ゴシック W4"/>
                <a:cs typeface="ヒラギノ角ゴシック W4"/>
                <a:sym typeface="ヒラギノ角ゴシック W4"/>
              </a:defRPr>
            </a:pPr>
            <a:r>
              <a:t>　高木 光一</a:t>
            </a:r>
          </a:p>
          <a:p>
            <a:pPr algn="l">
              <a:defRPr sz="3800">
                <a:solidFill>
                  <a:srgbClr val="3E3E3E"/>
                </a:solidFill>
                <a:latin typeface="ヒラギノ角ゴシック W4"/>
                <a:ea typeface="ヒラギノ角ゴシック W4"/>
                <a:cs typeface="ヒラギノ角ゴシック W4"/>
                <a:sym typeface="ヒラギノ角ゴシック W4"/>
              </a:defRPr>
            </a:pPr>
            <a:r>
              <a:t>　中崎 博支</a:t>
            </a:r>
          </a:p>
        </p:txBody>
      </p:sp>
      <p:sp>
        <p:nvSpPr>
          <p:cNvPr id="159" name="Shape 159"/>
          <p:cNvSpPr/>
          <p:nvPr/>
        </p:nvSpPr>
        <p:spPr>
          <a:xfrm>
            <a:off x="5013233" y="2038262"/>
            <a:ext cx="2978333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800">
                <a:solidFill>
                  <a:srgbClr val="3E3E3E"/>
                </a:solidFill>
                <a:latin typeface="ヒラギノ角ゴシック W4"/>
                <a:ea typeface="ヒラギノ角ゴシック W4"/>
                <a:cs typeface="ヒラギノ角ゴシック W4"/>
                <a:sym typeface="ヒラギノ角ゴシック W4"/>
              </a:defRPr>
            </a:pPr>
            <a:r>
              <a:t>現監事</a:t>
            </a:r>
          </a:p>
          <a:p>
            <a:pPr algn="l">
              <a:defRPr sz="2800">
                <a:solidFill>
                  <a:srgbClr val="3E3E3E"/>
                </a:solidFill>
                <a:latin typeface="ヒラギノ角ゴシック W4"/>
                <a:ea typeface="ヒラギノ角ゴシック W4"/>
                <a:cs typeface="ヒラギノ角ゴシック W4"/>
                <a:sym typeface="ヒラギノ角ゴシック W4"/>
              </a:defRPr>
            </a:pPr>
            <a:r>
              <a:t>　</a:t>
            </a:r>
            <a:r>
              <a:rPr sz="3800"/>
              <a:t>志澤 博満</a:t>
            </a:r>
          </a:p>
        </p:txBody>
      </p:sp>
      <p:sp>
        <p:nvSpPr>
          <p:cNvPr id="160" name="Shape 160"/>
          <p:cNvSpPr/>
          <p:nvPr/>
        </p:nvSpPr>
        <p:spPr>
          <a:xfrm>
            <a:off x="8983444" y="2038262"/>
            <a:ext cx="2978333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800">
                <a:solidFill>
                  <a:srgbClr val="3E3E3E"/>
                </a:solidFill>
                <a:latin typeface="ヒラギノ角ゴシック W4"/>
                <a:ea typeface="ヒラギノ角ゴシック W4"/>
                <a:cs typeface="ヒラギノ角ゴシック W4"/>
                <a:sym typeface="ヒラギノ角ゴシック W4"/>
              </a:defRPr>
            </a:pPr>
            <a:r>
              <a:t>退任</a:t>
            </a:r>
          </a:p>
          <a:p>
            <a:pPr algn="l">
              <a:defRPr sz="2800">
                <a:solidFill>
                  <a:srgbClr val="3E3E3E"/>
                </a:solidFill>
                <a:latin typeface="ヒラギノ角ゴシック W4"/>
                <a:ea typeface="ヒラギノ角ゴシック W4"/>
                <a:cs typeface="ヒラギノ角ゴシック W4"/>
                <a:sym typeface="ヒラギノ角ゴシック W4"/>
              </a:defRPr>
            </a:pPr>
            <a:r>
              <a:t>　</a:t>
            </a:r>
            <a:r>
              <a:rPr sz="3800"/>
              <a:t>神田 遼</a:t>
            </a:r>
          </a:p>
        </p:txBody>
      </p:sp>
      <p:sp>
        <p:nvSpPr>
          <p:cNvPr id="161" name="Shape 161"/>
          <p:cNvSpPr/>
          <p:nvPr/>
        </p:nvSpPr>
        <p:spPr>
          <a:xfrm>
            <a:off x="1137919" y="1122680"/>
            <a:ext cx="10330181" cy="553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>
              <a:defRPr cap="all" sz="32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t>第</a:t>
            </a:r>
            <a:r>
              <a:t>1</a:t>
            </a:r>
            <a:r>
              <a:t>号議案：理事・監事の選任</a:t>
            </a:r>
          </a:p>
        </p:txBody>
      </p:sp>
      <p:grpSp>
        <p:nvGrpSpPr>
          <p:cNvPr id="176" name="Group 176"/>
          <p:cNvGrpSpPr/>
          <p:nvPr/>
        </p:nvGrpSpPr>
        <p:grpSpPr>
          <a:xfrm>
            <a:off x="2341793" y="1626753"/>
            <a:ext cx="11969546" cy="8879672"/>
            <a:chOff x="0" y="0"/>
            <a:chExt cx="11969544" cy="8879670"/>
          </a:xfrm>
        </p:grpSpPr>
        <p:sp>
          <p:nvSpPr>
            <p:cNvPr id="162" name="Shape 162"/>
            <p:cNvSpPr/>
            <p:nvPr/>
          </p:nvSpPr>
          <p:spPr>
            <a:xfrm>
              <a:off x="2556177" y="370950"/>
              <a:ext cx="8639740" cy="794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010"/>
                  </a:moveTo>
                  <a:cubicBezTo>
                    <a:pt x="2769" y="21600"/>
                    <a:pt x="5596" y="21420"/>
                    <a:pt x="8230" y="20533"/>
                  </a:cubicBezTo>
                  <a:cubicBezTo>
                    <a:pt x="10835" y="19656"/>
                    <a:pt x="13202" y="18108"/>
                    <a:pt x="15122" y="16020"/>
                  </a:cubicBezTo>
                  <a:cubicBezTo>
                    <a:pt x="17499" y="13436"/>
                    <a:pt x="19077" y="10178"/>
                    <a:pt x="20152" y="6759"/>
                  </a:cubicBezTo>
                  <a:cubicBezTo>
                    <a:pt x="20840" y="4573"/>
                    <a:pt x="21326" y="2309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9437FF">
                  <a:alpha val="20856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5841965" y="1384022"/>
              <a:ext cx="4987557" cy="7033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29" y="20662"/>
                    <a:pt x="6994" y="19253"/>
                    <a:pt x="9941" y="17469"/>
                  </a:cubicBezTo>
                  <a:cubicBezTo>
                    <a:pt x="12769" y="15756"/>
                    <a:pt x="15027" y="13761"/>
                    <a:pt x="16604" y="11516"/>
                  </a:cubicBezTo>
                  <a:cubicBezTo>
                    <a:pt x="17693" y="9966"/>
                    <a:pt x="18447" y="8327"/>
                    <a:pt x="19137" y="6686"/>
                  </a:cubicBezTo>
                  <a:cubicBezTo>
                    <a:pt x="20064" y="4481"/>
                    <a:pt x="20885" y="2252"/>
                    <a:pt x="21600" y="0"/>
                  </a:cubicBezTo>
                </a:path>
              </a:pathLst>
            </a:custGeom>
            <a:noFill/>
            <a:ln w="15240" cap="flat">
              <a:solidFill>
                <a:srgbClr val="B7A8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2297097" y="468882"/>
              <a:ext cx="8639740" cy="7940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010"/>
                  </a:moveTo>
                  <a:cubicBezTo>
                    <a:pt x="2769" y="21600"/>
                    <a:pt x="5596" y="21420"/>
                    <a:pt x="8230" y="20533"/>
                  </a:cubicBezTo>
                  <a:cubicBezTo>
                    <a:pt x="10835" y="19656"/>
                    <a:pt x="13202" y="18108"/>
                    <a:pt x="15122" y="16020"/>
                  </a:cubicBezTo>
                  <a:cubicBezTo>
                    <a:pt x="17499" y="13436"/>
                    <a:pt x="19077" y="10178"/>
                    <a:pt x="20152" y="6759"/>
                  </a:cubicBezTo>
                  <a:cubicBezTo>
                    <a:pt x="20840" y="4573"/>
                    <a:pt x="21326" y="2309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E582FF">
                  <a:alpha val="34347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2764457" y="840731"/>
              <a:ext cx="8082250" cy="7933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010"/>
                  </a:moveTo>
                  <a:cubicBezTo>
                    <a:pt x="2769" y="21600"/>
                    <a:pt x="5596" y="21420"/>
                    <a:pt x="8230" y="20533"/>
                  </a:cubicBezTo>
                  <a:cubicBezTo>
                    <a:pt x="10835" y="19656"/>
                    <a:pt x="13202" y="18108"/>
                    <a:pt x="15122" y="16020"/>
                  </a:cubicBezTo>
                  <a:cubicBezTo>
                    <a:pt x="17499" y="13436"/>
                    <a:pt x="19077" y="10178"/>
                    <a:pt x="20152" y="6759"/>
                  </a:cubicBezTo>
                  <a:cubicBezTo>
                    <a:pt x="20840" y="4573"/>
                    <a:pt x="21326" y="2309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7F72FF">
                  <a:alpha val="48467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2583238" y="1674214"/>
              <a:ext cx="9097455" cy="6959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010"/>
                  </a:moveTo>
                  <a:cubicBezTo>
                    <a:pt x="2769" y="21600"/>
                    <a:pt x="5596" y="21420"/>
                    <a:pt x="8230" y="20533"/>
                  </a:cubicBezTo>
                  <a:cubicBezTo>
                    <a:pt x="10835" y="19656"/>
                    <a:pt x="13202" y="18108"/>
                    <a:pt x="15122" y="16020"/>
                  </a:cubicBezTo>
                  <a:cubicBezTo>
                    <a:pt x="17499" y="13436"/>
                    <a:pt x="19077" y="10178"/>
                    <a:pt x="20152" y="6759"/>
                  </a:cubicBezTo>
                  <a:cubicBezTo>
                    <a:pt x="20840" y="4573"/>
                    <a:pt x="21326" y="2309"/>
                    <a:pt x="21600" y="0"/>
                  </a:cubicBezTo>
                </a:path>
              </a:pathLst>
            </a:custGeom>
            <a:noFill/>
            <a:ln w="15240" cap="flat">
              <a:solidFill>
                <a:srgbClr val="E582FF">
                  <a:alpha val="24781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2810177" y="624950"/>
              <a:ext cx="8639740" cy="794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010"/>
                  </a:moveTo>
                  <a:cubicBezTo>
                    <a:pt x="2769" y="21600"/>
                    <a:pt x="5596" y="21420"/>
                    <a:pt x="8230" y="20533"/>
                  </a:cubicBezTo>
                  <a:cubicBezTo>
                    <a:pt x="10835" y="19656"/>
                    <a:pt x="13202" y="18108"/>
                    <a:pt x="15122" y="16020"/>
                  </a:cubicBezTo>
                  <a:cubicBezTo>
                    <a:pt x="17499" y="13436"/>
                    <a:pt x="19077" y="10178"/>
                    <a:pt x="20152" y="6759"/>
                  </a:cubicBezTo>
                  <a:cubicBezTo>
                    <a:pt x="20840" y="4573"/>
                    <a:pt x="21326" y="2309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EEDE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6766524" y="1703"/>
              <a:ext cx="4442966" cy="8683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29" y="20662"/>
                    <a:pt x="6994" y="19253"/>
                    <a:pt x="9941" y="17469"/>
                  </a:cubicBezTo>
                  <a:cubicBezTo>
                    <a:pt x="12769" y="15756"/>
                    <a:pt x="15027" y="13761"/>
                    <a:pt x="16604" y="11516"/>
                  </a:cubicBezTo>
                  <a:cubicBezTo>
                    <a:pt x="17693" y="9966"/>
                    <a:pt x="18447" y="8327"/>
                    <a:pt x="19137" y="6686"/>
                  </a:cubicBezTo>
                  <a:cubicBezTo>
                    <a:pt x="20064" y="4481"/>
                    <a:pt x="20885" y="2252"/>
                    <a:pt x="21600" y="0"/>
                  </a:cubicBezTo>
                </a:path>
              </a:pathLst>
            </a:custGeom>
            <a:noFill/>
            <a:ln w="19050" cap="flat">
              <a:solidFill>
                <a:srgbClr val="FFB8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2666310" y="721470"/>
              <a:ext cx="8529598" cy="794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010"/>
                  </a:moveTo>
                  <a:cubicBezTo>
                    <a:pt x="2769" y="21600"/>
                    <a:pt x="5596" y="21420"/>
                    <a:pt x="8230" y="20533"/>
                  </a:cubicBezTo>
                  <a:cubicBezTo>
                    <a:pt x="10835" y="19656"/>
                    <a:pt x="13202" y="18108"/>
                    <a:pt x="15122" y="16020"/>
                  </a:cubicBezTo>
                  <a:cubicBezTo>
                    <a:pt x="17499" y="13436"/>
                    <a:pt x="19077" y="10178"/>
                    <a:pt x="20152" y="6759"/>
                  </a:cubicBezTo>
                  <a:cubicBezTo>
                    <a:pt x="20840" y="4573"/>
                    <a:pt x="21326" y="2309"/>
                    <a:pt x="21600" y="0"/>
                  </a:cubicBezTo>
                </a:path>
              </a:pathLst>
            </a:custGeom>
            <a:noFill/>
            <a:ln w="22860" cap="flat">
              <a:solidFill>
                <a:srgbClr val="D3B9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3648377" y="471195"/>
              <a:ext cx="7903418" cy="7933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010"/>
                  </a:moveTo>
                  <a:cubicBezTo>
                    <a:pt x="2769" y="21600"/>
                    <a:pt x="5596" y="21420"/>
                    <a:pt x="8230" y="20533"/>
                  </a:cubicBezTo>
                  <a:cubicBezTo>
                    <a:pt x="10835" y="19656"/>
                    <a:pt x="13202" y="18108"/>
                    <a:pt x="15122" y="16020"/>
                  </a:cubicBezTo>
                  <a:cubicBezTo>
                    <a:pt x="17499" y="13436"/>
                    <a:pt x="19077" y="10178"/>
                    <a:pt x="20152" y="6759"/>
                  </a:cubicBezTo>
                  <a:cubicBezTo>
                    <a:pt x="20840" y="4573"/>
                    <a:pt x="21326" y="2309"/>
                    <a:pt x="21600" y="0"/>
                  </a:cubicBezTo>
                </a:path>
              </a:pathLst>
            </a:custGeom>
            <a:noFill/>
            <a:ln w="19050" cap="flat">
              <a:solidFill>
                <a:srgbClr val="C0AFFF">
                  <a:alpha val="2604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2688257" y="848470"/>
              <a:ext cx="8639740" cy="794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010"/>
                  </a:moveTo>
                  <a:cubicBezTo>
                    <a:pt x="2769" y="21600"/>
                    <a:pt x="5596" y="21420"/>
                    <a:pt x="8230" y="20533"/>
                  </a:cubicBezTo>
                  <a:cubicBezTo>
                    <a:pt x="10835" y="19656"/>
                    <a:pt x="13202" y="18108"/>
                    <a:pt x="15122" y="16020"/>
                  </a:cubicBezTo>
                  <a:cubicBezTo>
                    <a:pt x="17499" y="13436"/>
                    <a:pt x="19077" y="10178"/>
                    <a:pt x="20152" y="6759"/>
                  </a:cubicBezTo>
                  <a:cubicBezTo>
                    <a:pt x="20840" y="4573"/>
                    <a:pt x="21326" y="2309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E582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2560979" y="79097"/>
              <a:ext cx="9319230" cy="837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4" fill="norm" stroke="1" extrusionOk="0">
                  <a:moveTo>
                    <a:pt x="0" y="20543"/>
                  </a:moveTo>
                  <a:cubicBezTo>
                    <a:pt x="3194" y="21600"/>
                    <a:pt x="6577" y="21469"/>
                    <a:pt x="9672" y="20212"/>
                  </a:cubicBezTo>
                  <a:cubicBezTo>
                    <a:pt x="12032" y="19254"/>
                    <a:pt x="14170" y="17662"/>
                    <a:pt x="15911" y="15552"/>
                  </a:cubicBezTo>
                  <a:cubicBezTo>
                    <a:pt x="17642" y="13452"/>
                    <a:pt x="18931" y="10908"/>
                    <a:pt x="19873" y="8203"/>
                  </a:cubicBezTo>
                  <a:cubicBezTo>
                    <a:pt x="20784" y="5587"/>
                    <a:pt x="21368" y="2826"/>
                    <a:pt x="21600" y="0"/>
                  </a:cubicBezTo>
                </a:path>
              </a:pathLst>
            </a:custGeom>
            <a:noFill/>
            <a:ln w="10160" cap="flat">
              <a:solidFill>
                <a:srgbClr val="C0A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1896370" y="2116015"/>
              <a:ext cx="10073175" cy="6297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010"/>
                  </a:moveTo>
                  <a:cubicBezTo>
                    <a:pt x="2769" y="21600"/>
                    <a:pt x="5596" y="21420"/>
                    <a:pt x="8230" y="20533"/>
                  </a:cubicBezTo>
                  <a:cubicBezTo>
                    <a:pt x="10835" y="19656"/>
                    <a:pt x="13202" y="18108"/>
                    <a:pt x="15122" y="16020"/>
                  </a:cubicBezTo>
                  <a:cubicBezTo>
                    <a:pt x="17499" y="13436"/>
                    <a:pt x="19077" y="10178"/>
                    <a:pt x="20152" y="6759"/>
                  </a:cubicBezTo>
                  <a:cubicBezTo>
                    <a:pt x="20840" y="4573"/>
                    <a:pt x="21326" y="2309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903CFF">
                  <a:alpha val="41979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0" y="2779981"/>
              <a:ext cx="11663757" cy="5509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9" fill="norm" stroke="1" extrusionOk="0">
                  <a:moveTo>
                    <a:pt x="0" y="21209"/>
                  </a:moveTo>
                  <a:cubicBezTo>
                    <a:pt x="2758" y="21600"/>
                    <a:pt x="5536" y="21387"/>
                    <a:pt x="8240" y="20577"/>
                  </a:cubicBezTo>
                  <a:cubicBezTo>
                    <a:pt x="11197" y="19692"/>
                    <a:pt x="14006" y="18044"/>
                    <a:pt x="16328" y="15075"/>
                  </a:cubicBezTo>
                  <a:cubicBezTo>
                    <a:pt x="18235" y="12636"/>
                    <a:pt x="19579" y="9601"/>
                    <a:pt x="20474" y="6270"/>
                  </a:cubicBezTo>
                  <a:cubicBezTo>
                    <a:pt x="21017" y="4251"/>
                    <a:pt x="21395" y="2148"/>
                    <a:pt x="21600" y="0"/>
                  </a:cubicBezTo>
                </a:path>
              </a:pathLst>
            </a:custGeom>
            <a:noFill/>
            <a:ln w="15240" cap="flat">
              <a:solidFill>
                <a:srgbClr val="9437FF">
                  <a:alpha val="26207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7490702" y="0"/>
              <a:ext cx="3697475" cy="8879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19" y="20423"/>
                    <a:pt x="5957" y="19034"/>
                    <a:pt x="8562" y="17484"/>
                  </a:cubicBezTo>
                  <a:cubicBezTo>
                    <a:pt x="11541" y="15711"/>
                    <a:pt x="14080" y="13768"/>
                    <a:pt x="16007" y="11629"/>
                  </a:cubicBezTo>
                  <a:cubicBezTo>
                    <a:pt x="17445" y="10032"/>
                    <a:pt x="18532" y="8353"/>
                    <a:pt x="19394" y="6656"/>
                  </a:cubicBezTo>
                  <a:cubicBezTo>
                    <a:pt x="20503" y="4472"/>
                    <a:pt x="21242" y="2248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B4A0FF">
                  <a:alpha val="27294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1150194" y="2093705"/>
            <a:ext cx="4531123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800">
                <a:latin typeface="ヒラギノ角ゴシック W2"/>
                <a:ea typeface="ヒラギノ角ゴシック W2"/>
                <a:cs typeface="ヒラギノ角ゴシック W2"/>
                <a:sym typeface="ヒラギノ角ゴシック W2"/>
              </a:defRPr>
            </a:lvl1pPr>
          </a:lstStyle>
          <a:p>
            <a:pPr/>
            <a:r>
              <a:t>① 第2回OBOG会総会</a:t>
            </a:r>
          </a:p>
        </p:txBody>
      </p:sp>
      <p:sp>
        <p:nvSpPr>
          <p:cNvPr id="179" name="Shape 179"/>
          <p:cNvSpPr/>
          <p:nvPr/>
        </p:nvSpPr>
        <p:spPr>
          <a:xfrm>
            <a:off x="1578857" y="2633106"/>
            <a:ext cx="6562678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800">
                <a:latin typeface="ヒラギノ角ゴシック W2"/>
                <a:ea typeface="ヒラギノ角ゴシック W2"/>
                <a:cs typeface="ヒラギノ角ゴシック W2"/>
                <a:sym typeface="ヒラギノ角ゴシック W2"/>
              </a:defRPr>
            </a:pPr>
            <a:r>
              <a:t>日</a:t>
            </a:r>
            <a:r>
              <a:t>　</a:t>
            </a:r>
            <a:r>
              <a:t>時：5月2日(土)</a:t>
            </a:r>
            <a:r>
              <a:t>　</a:t>
            </a:r>
            <a:r>
              <a:t>11:00</a:t>
            </a:r>
            <a:r>
              <a:t>～</a:t>
            </a:r>
            <a:r>
              <a:t>12</a:t>
            </a:r>
            <a:r>
              <a:t>:00</a:t>
            </a:r>
          </a:p>
          <a:p>
            <a:pPr algn="l">
              <a:defRPr sz="2800">
                <a:latin typeface="ヒラギノ角ゴシック W2"/>
                <a:ea typeface="ヒラギノ角ゴシック W2"/>
                <a:cs typeface="ヒラギノ角ゴシック W2"/>
                <a:sym typeface="ヒラギノ角ゴシック W2"/>
              </a:defRPr>
            </a:pPr>
            <a:r>
              <a:t>会</a:t>
            </a:r>
            <a:r>
              <a:t>　</a:t>
            </a:r>
            <a:r>
              <a:t>場：日暮里ホテルラングウッド</a:t>
            </a:r>
          </a:p>
          <a:p>
            <a:pPr algn="l">
              <a:defRPr sz="2800">
                <a:latin typeface="ヒラギノ角ゴシック W2"/>
                <a:ea typeface="ヒラギノ角ゴシック W2"/>
                <a:cs typeface="ヒラギノ角ゴシック W2"/>
                <a:sym typeface="ヒラギノ角ゴシック W2"/>
              </a:defRPr>
            </a:pPr>
            <a:r>
              <a:t>参加数：</a:t>
            </a:r>
            <a:r>
              <a:t>54</a:t>
            </a:r>
            <a:r>
              <a:t>名</a:t>
            </a:r>
          </a:p>
        </p:txBody>
      </p:sp>
      <p:pic>
        <p:nvPicPr>
          <p:cNvPr id="180" name="image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1096" y="4748229"/>
            <a:ext cx="5487619" cy="3658415"/>
          </a:xfrm>
          <a:prstGeom prst="rect">
            <a:avLst/>
          </a:prstGeom>
          <a:ln w="12700">
            <a:miter lim="400000"/>
          </a:ln>
          <a:effectLst>
            <a:reflection blurRad="0" stA="25327" stPos="0" endA="0" endPos="40000" dist="0" dir="5400000" fadeDir="5400000" sx="100000" sy="-100000" kx="0" ky="0" algn="bl" rotWithShape="0"/>
          </a:effectLst>
        </p:spPr>
      </p:pic>
      <p:pic>
        <p:nvPicPr>
          <p:cNvPr id="181" name="image4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23383" y="4748229"/>
            <a:ext cx="5487619" cy="3658415"/>
          </a:xfrm>
          <a:prstGeom prst="rect">
            <a:avLst/>
          </a:prstGeom>
          <a:ln w="12700">
            <a:miter lim="400000"/>
          </a:ln>
          <a:effectLst>
            <a:reflection blurRad="0" stA="25327" stPos="0" endA="0" endPos="40000" dist="0" dir="5400000" fadeDir="5400000" sx="100000" sy="-100000" kx="0" ky="0" algn="bl" rotWithShape="0"/>
          </a:effectLst>
        </p:spPr>
      </p:pic>
      <p:sp>
        <p:nvSpPr>
          <p:cNvPr id="182" name="Shape 182"/>
          <p:cNvSpPr/>
          <p:nvPr>
            <p:ph type="sldNum" sz="quarter" idx="2"/>
          </p:nvPr>
        </p:nvSpPr>
        <p:spPr>
          <a:xfrm>
            <a:off x="6381749" y="9271000"/>
            <a:ext cx="228601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3" name="Shape 183"/>
          <p:cNvSpPr/>
          <p:nvPr/>
        </p:nvSpPr>
        <p:spPr>
          <a:xfrm>
            <a:off x="1137919" y="1122680"/>
            <a:ext cx="10330181" cy="553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>
              <a:defRPr cap="all" sz="32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t>第</a:t>
            </a:r>
            <a:r>
              <a:t>2</a:t>
            </a:r>
            <a:r>
              <a:t>号議案：平成27年度活動実績報告</a:t>
            </a:r>
          </a:p>
        </p:txBody>
      </p:sp>
      <p:sp>
        <p:nvSpPr>
          <p:cNvPr id="184" name="Shape 184"/>
          <p:cNvSpPr/>
          <p:nvPr/>
        </p:nvSpPr>
        <p:spPr>
          <a:xfrm>
            <a:off x="632459" y="513080"/>
            <a:ext cx="10330182" cy="553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>
              <a:defRPr cap="all" sz="32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t>4. 総会</a:t>
            </a:r>
            <a:r>
              <a:t>審議</a:t>
            </a:r>
            <a:r>
              <a:t>事項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/>
        </p:nvSpPr>
        <p:spPr>
          <a:xfrm>
            <a:off x="1147291" y="2102231"/>
            <a:ext cx="5259316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800">
                <a:latin typeface="ヒラギノ角ゴシック W2"/>
                <a:ea typeface="ヒラギノ角ゴシック W2"/>
                <a:cs typeface="ヒラギノ角ゴシック W2"/>
                <a:sym typeface="ヒラギノ角ゴシック W2"/>
              </a:defRPr>
            </a:lvl1pPr>
          </a:lstStyle>
          <a:p>
            <a:pPr/>
            <a:r>
              <a:t>② 120回大会記念六大学の集い</a:t>
            </a:r>
          </a:p>
        </p:txBody>
      </p:sp>
      <p:sp>
        <p:nvSpPr>
          <p:cNvPr id="187" name="Shape 187"/>
          <p:cNvSpPr/>
          <p:nvPr/>
        </p:nvSpPr>
        <p:spPr>
          <a:xfrm>
            <a:off x="1577418" y="2635887"/>
            <a:ext cx="6125719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800">
                <a:latin typeface="ヒラギノ角ゴシック W2"/>
                <a:ea typeface="ヒラギノ角ゴシック W2"/>
                <a:cs typeface="ヒラギノ角ゴシック W2"/>
                <a:sym typeface="ヒラギノ角ゴシック W2"/>
              </a:defRPr>
            </a:pPr>
            <a:r>
              <a:t>日</a:t>
            </a:r>
            <a:r>
              <a:t>　</a:t>
            </a:r>
            <a:r>
              <a:t>時：5月2日(土)</a:t>
            </a:r>
            <a:r>
              <a:t>　</a:t>
            </a:r>
            <a:r>
              <a:t>13:00</a:t>
            </a:r>
            <a:r>
              <a:t>～</a:t>
            </a:r>
            <a:r>
              <a:t>17:00</a:t>
            </a:r>
          </a:p>
          <a:p>
            <a:pPr algn="l">
              <a:defRPr sz="2800">
                <a:latin typeface="ヒラギノ角ゴシック W2"/>
                <a:ea typeface="ヒラギノ角ゴシック W2"/>
                <a:cs typeface="ヒラギノ角ゴシック W2"/>
                <a:sym typeface="ヒラギノ角ゴシック W2"/>
              </a:defRPr>
            </a:pPr>
            <a:r>
              <a:t>会</a:t>
            </a:r>
            <a:r>
              <a:t>　</a:t>
            </a:r>
            <a:r>
              <a:t>場：日暮里ホテルラングウッド</a:t>
            </a:r>
          </a:p>
          <a:p>
            <a:pPr algn="l">
              <a:defRPr sz="2800">
                <a:latin typeface="ヒラギノ角ゴシック W2"/>
                <a:ea typeface="ヒラギノ角ゴシック W2"/>
                <a:cs typeface="ヒラギノ角ゴシック W2"/>
                <a:sym typeface="ヒラギノ角ゴシック W2"/>
              </a:defRPr>
            </a:pPr>
            <a:r>
              <a:t>参加数：</a:t>
            </a:r>
            <a:r>
              <a:t>58</a:t>
            </a:r>
            <a:r>
              <a:t>名</a:t>
            </a:r>
          </a:p>
        </p:txBody>
      </p:sp>
      <p:grpSp>
        <p:nvGrpSpPr>
          <p:cNvPr id="190" name="Group 190"/>
          <p:cNvGrpSpPr/>
          <p:nvPr/>
        </p:nvGrpSpPr>
        <p:grpSpPr>
          <a:xfrm>
            <a:off x="760634" y="4749801"/>
            <a:ext cx="11483532" cy="3814445"/>
            <a:chOff x="0" y="0"/>
            <a:chExt cx="11483530" cy="3814444"/>
          </a:xfrm>
        </p:grpSpPr>
        <p:pic>
          <p:nvPicPr>
            <p:cNvPr id="188" name="image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721670" cy="381444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reflection blurRad="0" stA="25095" stPos="0" endA="0" endPos="40000" dist="0" dir="5400000" fadeDir="5400000" sx="100000" sy="-100000" kx="0" ky="0" algn="bl" rotWithShape="0"/>
            </a:effectLst>
          </p:spPr>
        </p:pic>
        <p:pic>
          <p:nvPicPr>
            <p:cNvPr id="189" name="image6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761862" y="0"/>
              <a:ext cx="5721669" cy="381444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reflection blurRad="0" stA="25095" stPos="0" endA="0" endPos="40000" dist="0" dir="5400000" fadeDir="5400000" sx="100000" sy="-100000" kx="0" ky="0" algn="bl" rotWithShape="0"/>
            </a:effectLst>
          </p:spPr>
        </p:pic>
      </p:grpSp>
      <p:sp>
        <p:nvSpPr>
          <p:cNvPr id="191" name="Shape 191"/>
          <p:cNvSpPr/>
          <p:nvPr>
            <p:ph type="sldNum" sz="quarter" idx="2"/>
          </p:nvPr>
        </p:nvSpPr>
        <p:spPr>
          <a:xfrm>
            <a:off x="6381749" y="9271000"/>
            <a:ext cx="228601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2" name="Shape 192"/>
          <p:cNvSpPr/>
          <p:nvPr/>
        </p:nvSpPr>
        <p:spPr>
          <a:xfrm>
            <a:off x="1137919" y="1122680"/>
            <a:ext cx="10330181" cy="553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>
              <a:defRPr cap="all" sz="32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t>第</a:t>
            </a:r>
            <a:r>
              <a:t>2</a:t>
            </a:r>
            <a:r>
              <a:t>号議案：平成27年度活動実績報告</a:t>
            </a:r>
          </a:p>
        </p:txBody>
      </p:sp>
      <p:sp>
        <p:nvSpPr>
          <p:cNvPr id="193" name="Shape 193"/>
          <p:cNvSpPr/>
          <p:nvPr/>
        </p:nvSpPr>
        <p:spPr>
          <a:xfrm>
            <a:off x="632459" y="513080"/>
            <a:ext cx="10330182" cy="553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>
              <a:defRPr cap="all" sz="32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t>4. 総会</a:t>
            </a:r>
            <a:r>
              <a:t>審議</a:t>
            </a:r>
            <a:r>
              <a:t>事項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1155336" y="2119451"/>
            <a:ext cx="8275055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800">
                <a:latin typeface="ヒラギノ角ゴシック W2"/>
                <a:ea typeface="ヒラギノ角ゴシック W2"/>
                <a:cs typeface="ヒラギノ角ゴシック W2"/>
                <a:sym typeface="ヒラギノ角ゴシック W2"/>
              </a:defRPr>
            </a:lvl1pPr>
          </a:lstStyle>
          <a:p>
            <a:pPr/>
            <a:r>
              <a:t>③ 現役の合宿および部内戦へのジャッジ派遣</a:t>
            </a:r>
          </a:p>
        </p:txBody>
      </p:sp>
      <p:grpSp>
        <p:nvGrpSpPr>
          <p:cNvPr id="199" name="Group 199"/>
          <p:cNvGrpSpPr/>
          <p:nvPr/>
        </p:nvGrpSpPr>
        <p:grpSpPr>
          <a:xfrm>
            <a:off x="612756" y="4780867"/>
            <a:ext cx="11779289" cy="2704534"/>
            <a:chOff x="0" y="0"/>
            <a:chExt cx="11779288" cy="2704533"/>
          </a:xfrm>
        </p:grpSpPr>
        <p:pic>
          <p:nvPicPr>
            <p:cNvPr id="196" name="image8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087501" y="659"/>
              <a:ext cx="3604285" cy="270321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reflection blurRad="0" stA="24513" stPos="0" endA="0" endPos="40000" dist="0" dir="5400000" fadeDir="5400000" sx="100000" sy="-100000" kx="0" ky="0" algn="bl" rotWithShape="0"/>
            </a:effectLst>
          </p:spPr>
        </p:pic>
        <p:pic>
          <p:nvPicPr>
            <p:cNvPr id="197" name="image9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724468" y="0"/>
              <a:ext cx="4054821" cy="2704533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reflection blurRad="0" stA="24513" stPos="0" endA="0" endPos="40000" dist="0" dir="5400000" fadeDir="5400000" sx="100000" sy="-100000" kx="0" ky="0" algn="bl" rotWithShape="0"/>
            </a:effectLst>
          </p:spPr>
        </p:pic>
        <p:pic>
          <p:nvPicPr>
            <p:cNvPr id="198" name="image10.jpe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320"/>
              <a:ext cx="4054820" cy="270321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reflection blurRad="0" stA="24513" stPos="0" endA="0" endPos="40000" dist="0" dir="5400000" fadeDir="5400000" sx="100000" sy="-100000" kx="0" ky="0" algn="bl" rotWithShape="0"/>
            </a:effectLst>
          </p:spPr>
        </p:pic>
      </p:grpSp>
      <p:sp>
        <p:nvSpPr>
          <p:cNvPr id="200" name="Shape 200"/>
          <p:cNvSpPr/>
          <p:nvPr>
            <p:ph type="sldNum" sz="quarter" idx="2"/>
          </p:nvPr>
        </p:nvSpPr>
        <p:spPr>
          <a:xfrm>
            <a:off x="6381749" y="9271000"/>
            <a:ext cx="228601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1" name="Shape 201"/>
          <p:cNvSpPr/>
          <p:nvPr/>
        </p:nvSpPr>
        <p:spPr>
          <a:xfrm>
            <a:off x="734930" y="4005399"/>
            <a:ext cx="3708148" cy="67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800">
                <a:latin typeface="ヒラギノ角ゴシック W4"/>
                <a:ea typeface="ヒラギノ角ゴシック W4"/>
                <a:cs typeface="ヒラギノ角ゴシック W4"/>
                <a:sym typeface="ヒラギノ角ゴシック W4"/>
              </a:defRPr>
            </a:pPr>
            <a:r>
              <a:t>春季部内戦</a:t>
            </a:r>
          </a:p>
          <a:p>
            <a:pPr>
              <a:defRPr sz="1800">
                <a:latin typeface="ヒラギノ角ゴシック W4"/>
                <a:ea typeface="ヒラギノ角ゴシック W4"/>
                <a:cs typeface="ヒラギノ角ゴシック W4"/>
                <a:sym typeface="ヒラギノ角ゴシック W4"/>
              </a:defRPr>
            </a:pPr>
            <a:r>
              <a:t>（文京学院大学体育館）</a:t>
            </a:r>
          </a:p>
        </p:txBody>
      </p:sp>
      <p:sp>
        <p:nvSpPr>
          <p:cNvPr id="202" name="Shape 202"/>
          <p:cNvSpPr/>
          <p:nvPr/>
        </p:nvSpPr>
        <p:spPr>
          <a:xfrm>
            <a:off x="4809065" y="4005399"/>
            <a:ext cx="3386669" cy="67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800">
                <a:latin typeface="ヒラギノ角ゴシック W4"/>
                <a:ea typeface="ヒラギノ角ゴシック W4"/>
                <a:cs typeface="ヒラギノ角ゴシック W4"/>
                <a:sym typeface="ヒラギノ角ゴシック W4"/>
              </a:defRPr>
            </a:pPr>
            <a:r>
              <a:t>夏合宿シャドーコンペジャッジ</a:t>
            </a:r>
          </a:p>
          <a:p>
            <a:pPr>
              <a:defRPr sz="1800">
                <a:latin typeface="ヒラギノ角ゴシック W4"/>
                <a:ea typeface="ヒラギノ角ゴシック W4"/>
                <a:cs typeface="ヒラギノ角ゴシック W4"/>
                <a:sym typeface="ヒラギノ角ゴシック W4"/>
              </a:defRPr>
            </a:pPr>
            <a:r>
              <a:t>（福島）</a:t>
            </a:r>
          </a:p>
        </p:txBody>
      </p:sp>
      <p:sp>
        <p:nvSpPr>
          <p:cNvPr id="203" name="Shape 203"/>
          <p:cNvSpPr/>
          <p:nvPr/>
        </p:nvSpPr>
        <p:spPr>
          <a:xfrm>
            <a:off x="8561723" y="4005399"/>
            <a:ext cx="3673821" cy="67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800">
                <a:latin typeface="ヒラギノ角ゴシック W4"/>
                <a:ea typeface="ヒラギノ角ゴシック W4"/>
                <a:cs typeface="ヒラギノ角ゴシック W4"/>
                <a:sym typeface="ヒラギノ角ゴシック W4"/>
              </a:defRPr>
            </a:pPr>
            <a:r>
              <a:t>秋季六大学戦応援観戦</a:t>
            </a:r>
          </a:p>
          <a:p>
            <a:pPr>
              <a:defRPr sz="1800">
                <a:latin typeface="ヒラギノ角ゴシック W4"/>
                <a:ea typeface="ヒラギノ角ゴシック W4"/>
                <a:cs typeface="ヒラギノ角ゴシック W4"/>
                <a:sym typeface="ヒラギノ角ゴシック W4"/>
              </a:defRPr>
            </a:pPr>
            <a:r>
              <a:t>（テレコムセンター）</a:t>
            </a:r>
          </a:p>
        </p:txBody>
      </p:sp>
      <p:sp>
        <p:nvSpPr>
          <p:cNvPr id="204" name="Shape 204"/>
          <p:cNvSpPr/>
          <p:nvPr/>
        </p:nvSpPr>
        <p:spPr>
          <a:xfrm>
            <a:off x="1137919" y="1122680"/>
            <a:ext cx="10330181" cy="553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>
              <a:defRPr cap="all" sz="32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t>第</a:t>
            </a:r>
            <a:r>
              <a:t>2</a:t>
            </a:r>
            <a:r>
              <a:t>号議案：平成27年度活動実績報告</a:t>
            </a:r>
          </a:p>
        </p:txBody>
      </p:sp>
      <p:sp>
        <p:nvSpPr>
          <p:cNvPr id="205" name="Shape 205"/>
          <p:cNvSpPr/>
          <p:nvPr/>
        </p:nvSpPr>
        <p:spPr>
          <a:xfrm>
            <a:off x="632459" y="513080"/>
            <a:ext cx="10330182" cy="553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>
              <a:defRPr cap="all" sz="32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t>4. 総会</a:t>
            </a:r>
            <a:r>
              <a:t>審議</a:t>
            </a:r>
            <a:r>
              <a:t>事項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/>
        </p:nvSpPr>
        <p:spPr>
          <a:xfrm>
            <a:off x="1157389" y="2100219"/>
            <a:ext cx="3130069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800">
                <a:latin typeface="ヒラギノ角ゴシック W2"/>
                <a:ea typeface="ヒラギノ角ゴシック W2"/>
                <a:cs typeface="ヒラギノ角ゴシック W2"/>
                <a:sym typeface="ヒラギノ角ゴシック W2"/>
              </a:defRPr>
            </a:lvl1pPr>
          </a:lstStyle>
          <a:p>
            <a:pPr/>
            <a:r>
              <a:t>④ ジャッジ勉強会</a:t>
            </a:r>
          </a:p>
        </p:txBody>
      </p:sp>
      <p:sp>
        <p:nvSpPr>
          <p:cNvPr id="208" name="Shape 208"/>
          <p:cNvSpPr/>
          <p:nvPr/>
        </p:nvSpPr>
        <p:spPr>
          <a:xfrm>
            <a:off x="1590684" y="2641054"/>
            <a:ext cx="6582309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800">
                <a:latin typeface="ヒラギノ角ゴシック W2"/>
                <a:ea typeface="ヒラギノ角ゴシック W2"/>
                <a:cs typeface="ヒラギノ角ゴシック W2"/>
                <a:sym typeface="ヒラギノ角ゴシック W2"/>
              </a:defRPr>
            </a:pPr>
            <a:r>
              <a:t>日　時：11月22日(日)</a:t>
            </a:r>
            <a:r>
              <a:t>　</a:t>
            </a:r>
            <a:r>
              <a:t>13:00</a:t>
            </a:r>
            <a:r>
              <a:t>～</a:t>
            </a:r>
            <a:r>
              <a:t>17:00</a:t>
            </a:r>
          </a:p>
          <a:p>
            <a:pPr algn="l">
              <a:defRPr sz="2800">
                <a:latin typeface="ヒラギノ角ゴシック W2"/>
                <a:ea typeface="ヒラギノ角ゴシック W2"/>
                <a:cs typeface="ヒラギノ角ゴシック W2"/>
                <a:sym typeface="ヒラギノ角ゴシック W2"/>
              </a:defRPr>
            </a:pPr>
            <a:r>
              <a:t>会　場：海宝ダンススクール</a:t>
            </a:r>
          </a:p>
          <a:p>
            <a:pPr algn="l">
              <a:defRPr sz="2800">
                <a:latin typeface="ヒラギノ角ゴシック W2"/>
                <a:ea typeface="ヒラギノ角ゴシック W2"/>
                <a:cs typeface="ヒラギノ角ゴシック W2"/>
                <a:sym typeface="ヒラギノ角ゴシック W2"/>
              </a:defRPr>
            </a:pPr>
            <a:r>
              <a:t>参加数：</a:t>
            </a:r>
            <a:r>
              <a:t>25</a:t>
            </a:r>
            <a:r>
              <a:t>名</a:t>
            </a:r>
          </a:p>
        </p:txBody>
      </p:sp>
      <p:grpSp>
        <p:nvGrpSpPr>
          <p:cNvPr id="212" name="Group 212"/>
          <p:cNvGrpSpPr/>
          <p:nvPr/>
        </p:nvGrpSpPr>
        <p:grpSpPr>
          <a:xfrm>
            <a:off x="654863" y="4591806"/>
            <a:ext cx="11682373" cy="3874015"/>
            <a:chOff x="0" y="0"/>
            <a:chExt cx="11682372" cy="3874013"/>
          </a:xfrm>
        </p:grpSpPr>
        <p:pic>
          <p:nvPicPr>
            <p:cNvPr id="209" name="image11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904178" y="0"/>
              <a:ext cx="3874015" cy="387401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reflection blurRad="0" stA="25027" stPos="0" endA="0" endPos="40000" dist="0" dir="5400000" fadeDir="5400000" sx="100000" sy="-100000" kx="0" ky="0" algn="bl" rotWithShape="0"/>
            </a:effectLst>
          </p:spPr>
        </p:pic>
        <p:pic>
          <p:nvPicPr>
            <p:cNvPr id="210" name="image12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808357" y="0"/>
              <a:ext cx="3874016" cy="387401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reflection blurRad="0" stA="25027" stPos="0" endA="0" endPos="40000" dist="0" dir="5400000" fadeDir="5400000" sx="100000" sy="-100000" kx="0" ky="0" algn="bl" rotWithShape="0"/>
            </a:effectLst>
          </p:spPr>
        </p:pic>
        <p:pic>
          <p:nvPicPr>
            <p:cNvPr id="211" name="image13.jpe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874016" cy="387401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reflection blurRad="0" stA="25027" stPos="0" endA="0" endPos="40000" dist="0" dir="5400000" fadeDir="5400000" sx="100000" sy="-100000" kx="0" ky="0" algn="bl" rotWithShape="0"/>
            </a:effectLst>
          </p:spPr>
        </p:pic>
      </p:grpSp>
      <p:sp>
        <p:nvSpPr>
          <p:cNvPr id="213" name="Shape 213"/>
          <p:cNvSpPr/>
          <p:nvPr>
            <p:ph type="sldNum" sz="quarter" idx="2"/>
          </p:nvPr>
        </p:nvSpPr>
        <p:spPr>
          <a:xfrm>
            <a:off x="6381749" y="9271000"/>
            <a:ext cx="228601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4" name="Shape 214"/>
          <p:cNvSpPr/>
          <p:nvPr/>
        </p:nvSpPr>
        <p:spPr>
          <a:xfrm>
            <a:off x="1137919" y="1122680"/>
            <a:ext cx="10330181" cy="553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>
              <a:defRPr cap="all" sz="32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t>第</a:t>
            </a:r>
            <a:r>
              <a:t>2</a:t>
            </a:r>
            <a:r>
              <a:t>号議案：平成27年度活動実績報告</a:t>
            </a:r>
          </a:p>
        </p:txBody>
      </p:sp>
      <p:sp>
        <p:nvSpPr>
          <p:cNvPr id="215" name="Shape 215"/>
          <p:cNvSpPr/>
          <p:nvPr/>
        </p:nvSpPr>
        <p:spPr>
          <a:xfrm>
            <a:off x="632459" y="513080"/>
            <a:ext cx="10330182" cy="553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>
              <a:defRPr cap="all" sz="32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t>4. 総会</a:t>
            </a:r>
            <a:r>
              <a:t>審議</a:t>
            </a:r>
            <a:r>
              <a:t>事項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1150919" y="2116114"/>
            <a:ext cx="413482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800">
                <a:latin typeface="ヒラギノ角ゴシック W2"/>
                <a:ea typeface="ヒラギノ角ゴシック W2"/>
                <a:cs typeface="ヒラギノ角ゴシック W2"/>
                <a:sym typeface="ヒラギノ角ゴシック W2"/>
              </a:defRPr>
            </a:pPr>
            <a:r>
              <a:t>⑤</a:t>
            </a:r>
            <a:r>
              <a:t> </a:t>
            </a:r>
            <a:r>
              <a:t>OBOG会理事会開催</a:t>
            </a:r>
          </a:p>
        </p:txBody>
      </p:sp>
      <p:sp>
        <p:nvSpPr>
          <p:cNvPr id="218" name="Shape 218"/>
          <p:cNvSpPr/>
          <p:nvPr/>
        </p:nvSpPr>
        <p:spPr>
          <a:xfrm>
            <a:off x="1638551" y="3086012"/>
            <a:ext cx="10155485" cy="477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200">
                <a:latin typeface="ヒラギノ角ゴシック W2"/>
                <a:ea typeface="ヒラギノ角ゴシック W2"/>
                <a:cs typeface="ヒラギノ角ゴシック W2"/>
                <a:sym typeface="ヒラギノ角ゴシック W2"/>
              </a:defRPr>
            </a:pPr>
            <a:r>
              <a:t>期　間：H2</a:t>
            </a:r>
            <a:r>
              <a:t>7</a:t>
            </a:r>
            <a:r>
              <a:t>/4/1〜H2</a:t>
            </a:r>
            <a:r>
              <a:t>7</a:t>
            </a:r>
            <a:r>
              <a:t>/12/31　計6回開催</a:t>
            </a:r>
          </a:p>
          <a:p>
            <a:pPr algn="l">
              <a:defRPr sz="3200">
                <a:latin typeface="ヒラギノ角ゴシック W2"/>
                <a:ea typeface="ヒラギノ角ゴシック W2"/>
                <a:cs typeface="ヒラギノ角ゴシック W2"/>
                <a:sym typeface="ヒラギノ角ゴシック W2"/>
              </a:defRPr>
            </a:pPr>
            <a:r>
              <a:t>出席率：83.33%</a:t>
            </a:r>
          </a:p>
          <a:p>
            <a:pPr algn="l">
              <a:defRPr sz="3200">
                <a:latin typeface="ヒラギノ角ゴシック W2"/>
                <a:ea typeface="ヒラギノ角ゴシック W2"/>
                <a:cs typeface="ヒラギノ角ゴシック W2"/>
                <a:sym typeface="ヒラギノ角ゴシック W2"/>
              </a:defRPr>
            </a:pPr>
            <a:r>
              <a:t>内　容：第3回OBOG会総会準備</a:t>
            </a:r>
          </a:p>
          <a:p>
            <a:pPr algn="l">
              <a:defRPr sz="3200">
                <a:latin typeface="ヒラギノ角ゴシック W2"/>
                <a:ea typeface="ヒラギノ角ゴシック W2"/>
                <a:cs typeface="ヒラギノ角ゴシック W2"/>
                <a:sym typeface="ヒラギノ角ゴシック W2"/>
              </a:defRPr>
            </a:pPr>
            <a:r>
              <a:t>　　　　70周年記念パーティー準備</a:t>
            </a:r>
          </a:p>
          <a:p>
            <a:pPr algn="l">
              <a:defRPr sz="3200">
                <a:latin typeface="ヒラギノ角ゴシック W2"/>
                <a:ea typeface="ヒラギノ角ゴシック W2"/>
                <a:cs typeface="ヒラギノ角ゴシック W2"/>
                <a:sym typeface="ヒラギノ角ゴシック W2"/>
              </a:defRPr>
            </a:pPr>
            <a:r>
              <a:t>　　　　各種イベントの企画運営</a:t>
            </a:r>
          </a:p>
          <a:p>
            <a:pPr algn="l">
              <a:defRPr sz="3200">
                <a:latin typeface="ヒラギノ角ゴシック W2"/>
                <a:ea typeface="ヒラギノ角ゴシック W2"/>
                <a:cs typeface="ヒラギノ角ゴシック W2"/>
                <a:sym typeface="ヒラギノ角ゴシック W2"/>
              </a:defRPr>
            </a:pPr>
            <a:r>
              <a:t>　　　　OBOG競技会運営員会への参加</a:t>
            </a:r>
          </a:p>
          <a:p>
            <a:pPr algn="l">
              <a:defRPr sz="3200">
                <a:latin typeface="ヒラギノ角ゴシック W2"/>
                <a:ea typeface="ヒラギノ角ゴシック W2"/>
                <a:cs typeface="ヒラギノ角ゴシック W2"/>
                <a:sym typeface="ヒラギノ角ゴシック W2"/>
              </a:defRPr>
            </a:pPr>
            <a:r>
              <a:t>　　　　現役の支援</a:t>
            </a:r>
          </a:p>
          <a:p>
            <a:pPr algn="l">
              <a:defRPr sz="3200">
                <a:latin typeface="ヒラギノ角ゴシック W2"/>
                <a:ea typeface="ヒラギノ角ゴシック W2"/>
                <a:cs typeface="ヒラギノ角ゴシック W2"/>
                <a:sym typeface="ヒラギノ角ゴシック W2"/>
              </a:defRPr>
            </a:pPr>
            <a:r>
              <a:t>　　　　現役競技会への応援参加及びジャッジ派遣</a:t>
            </a:r>
          </a:p>
        </p:txBody>
      </p:sp>
      <p:sp>
        <p:nvSpPr>
          <p:cNvPr id="219" name="Shape 219"/>
          <p:cNvSpPr/>
          <p:nvPr>
            <p:ph type="sldNum" sz="quarter" idx="2"/>
          </p:nvPr>
        </p:nvSpPr>
        <p:spPr>
          <a:xfrm>
            <a:off x="6381749" y="9271000"/>
            <a:ext cx="228601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0" name="Shape 220"/>
          <p:cNvSpPr/>
          <p:nvPr/>
        </p:nvSpPr>
        <p:spPr>
          <a:xfrm>
            <a:off x="1137919" y="1122680"/>
            <a:ext cx="10330181" cy="553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>
              <a:defRPr cap="all" sz="32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t>第</a:t>
            </a:r>
            <a:r>
              <a:t>2</a:t>
            </a:r>
            <a:r>
              <a:t>号議案：平成27年度活動実績報告</a:t>
            </a:r>
          </a:p>
        </p:txBody>
      </p:sp>
      <p:sp>
        <p:nvSpPr>
          <p:cNvPr id="221" name="Shape 221"/>
          <p:cNvSpPr/>
          <p:nvPr/>
        </p:nvSpPr>
        <p:spPr>
          <a:xfrm>
            <a:off x="632459" y="513080"/>
            <a:ext cx="10330182" cy="553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>
              <a:defRPr cap="all" sz="32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t>4. 総会</a:t>
            </a:r>
            <a:r>
              <a:t>審議</a:t>
            </a:r>
            <a:r>
              <a:t>事項</a:t>
            </a:r>
          </a:p>
        </p:txBody>
      </p:sp>
      <p:grpSp>
        <p:nvGrpSpPr>
          <p:cNvPr id="236" name="Group 236"/>
          <p:cNvGrpSpPr/>
          <p:nvPr/>
        </p:nvGrpSpPr>
        <p:grpSpPr>
          <a:xfrm>
            <a:off x="2341793" y="1626753"/>
            <a:ext cx="11969546" cy="8879672"/>
            <a:chOff x="0" y="0"/>
            <a:chExt cx="11969544" cy="8879670"/>
          </a:xfrm>
        </p:grpSpPr>
        <p:sp>
          <p:nvSpPr>
            <p:cNvPr id="222" name="Shape 222"/>
            <p:cNvSpPr/>
            <p:nvPr/>
          </p:nvSpPr>
          <p:spPr>
            <a:xfrm>
              <a:off x="2556177" y="370950"/>
              <a:ext cx="8639740" cy="794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010"/>
                  </a:moveTo>
                  <a:cubicBezTo>
                    <a:pt x="2769" y="21600"/>
                    <a:pt x="5596" y="21420"/>
                    <a:pt x="8230" y="20533"/>
                  </a:cubicBezTo>
                  <a:cubicBezTo>
                    <a:pt x="10835" y="19656"/>
                    <a:pt x="13202" y="18108"/>
                    <a:pt x="15122" y="16020"/>
                  </a:cubicBezTo>
                  <a:cubicBezTo>
                    <a:pt x="17499" y="13436"/>
                    <a:pt x="19077" y="10178"/>
                    <a:pt x="20152" y="6759"/>
                  </a:cubicBezTo>
                  <a:cubicBezTo>
                    <a:pt x="20840" y="4573"/>
                    <a:pt x="21326" y="2309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9437FF">
                  <a:alpha val="20856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5841965" y="1384022"/>
              <a:ext cx="4987557" cy="7033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29" y="20662"/>
                    <a:pt x="6994" y="19253"/>
                    <a:pt x="9941" y="17469"/>
                  </a:cubicBezTo>
                  <a:cubicBezTo>
                    <a:pt x="12769" y="15756"/>
                    <a:pt x="15027" y="13761"/>
                    <a:pt x="16604" y="11516"/>
                  </a:cubicBezTo>
                  <a:cubicBezTo>
                    <a:pt x="17693" y="9966"/>
                    <a:pt x="18447" y="8327"/>
                    <a:pt x="19137" y="6686"/>
                  </a:cubicBezTo>
                  <a:cubicBezTo>
                    <a:pt x="20064" y="4481"/>
                    <a:pt x="20885" y="2252"/>
                    <a:pt x="21600" y="0"/>
                  </a:cubicBezTo>
                </a:path>
              </a:pathLst>
            </a:custGeom>
            <a:noFill/>
            <a:ln w="15240" cap="flat">
              <a:solidFill>
                <a:srgbClr val="B7A8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2297097" y="468882"/>
              <a:ext cx="8639740" cy="7940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010"/>
                  </a:moveTo>
                  <a:cubicBezTo>
                    <a:pt x="2769" y="21600"/>
                    <a:pt x="5596" y="21420"/>
                    <a:pt x="8230" y="20533"/>
                  </a:cubicBezTo>
                  <a:cubicBezTo>
                    <a:pt x="10835" y="19656"/>
                    <a:pt x="13202" y="18108"/>
                    <a:pt x="15122" y="16020"/>
                  </a:cubicBezTo>
                  <a:cubicBezTo>
                    <a:pt x="17499" y="13436"/>
                    <a:pt x="19077" y="10178"/>
                    <a:pt x="20152" y="6759"/>
                  </a:cubicBezTo>
                  <a:cubicBezTo>
                    <a:pt x="20840" y="4573"/>
                    <a:pt x="21326" y="2309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E582FF">
                  <a:alpha val="34347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2764457" y="840731"/>
              <a:ext cx="8082250" cy="7933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010"/>
                  </a:moveTo>
                  <a:cubicBezTo>
                    <a:pt x="2769" y="21600"/>
                    <a:pt x="5596" y="21420"/>
                    <a:pt x="8230" y="20533"/>
                  </a:cubicBezTo>
                  <a:cubicBezTo>
                    <a:pt x="10835" y="19656"/>
                    <a:pt x="13202" y="18108"/>
                    <a:pt x="15122" y="16020"/>
                  </a:cubicBezTo>
                  <a:cubicBezTo>
                    <a:pt x="17499" y="13436"/>
                    <a:pt x="19077" y="10178"/>
                    <a:pt x="20152" y="6759"/>
                  </a:cubicBezTo>
                  <a:cubicBezTo>
                    <a:pt x="20840" y="4573"/>
                    <a:pt x="21326" y="2309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7F72FF">
                  <a:alpha val="48467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2583238" y="1674214"/>
              <a:ext cx="9097455" cy="6959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010"/>
                  </a:moveTo>
                  <a:cubicBezTo>
                    <a:pt x="2769" y="21600"/>
                    <a:pt x="5596" y="21420"/>
                    <a:pt x="8230" y="20533"/>
                  </a:cubicBezTo>
                  <a:cubicBezTo>
                    <a:pt x="10835" y="19656"/>
                    <a:pt x="13202" y="18108"/>
                    <a:pt x="15122" y="16020"/>
                  </a:cubicBezTo>
                  <a:cubicBezTo>
                    <a:pt x="17499" y="13436"/>
                    <a:pt x="19077" y="10178"/>
                    <a:pt x="20152" y="6759"/>
                  </a:cubicBezTo>
                  <a:cubicBezTo>
                    <a:pt x="20840" y="4573"/>
                    <a:pt x="21326" y="2309"/>
                    <a:pt x="21600" y="0"/>
                  </a:cubicBezTo>
                </a:path>
              </a:pathLst>
            </a:custGeom>
            <a:noFill/>
            <a:ln w="15240" cap="flat">
              <a:solidFill>
                <a:srgbClr val="E582FF">
                  <a:alpha val="24781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2810177" y="624950"/>
              <a:ext cx="8639740" cy="794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010"/>
                  </a:moveTo>
                  <a:cubicBezTo>
                    <a:pt x="2769" y="21600"/>
                    <a:pt x="5596" y="21420"/>
                    <a:pt x="8230" y="20533"/>
                  </a:cubicBezTo>
                  <a:cubicBezTo>
                    <a:pt x="10835" y="19656"/>
                    <a:pt x="13202" y="18108"/>
                    <a:pt x="15122" y="16020"/>
                  </a:cubicBezTo>
                  <a:cubicBezTo>
                    <a:pt x="17499" y="13436"/>
                    <a:pt x="19077" y="10178"/>
                    <a:pt x="20152" y="6759"/>
                  </a:cubicBezTo>
                  <a:cubicBezTo>
                    <a:pt x="20840" y="4573"/>
                    <a:pt x="21326" y="2309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EEDE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6766524" y="1703"/>
              <a:ext cx="4442966" cy="8683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29" y="20662"/>
                    <a:pt x="6994" y="19253"/>
                    <a:pt x="9941" y="17469"/>
                  </a:cubicBezTo>
                  <a:cubicBezTo>
                    <a:pt x="12769" y="15756"/>
                    <a:pt x="15027" y="13761"/>
                    <a:pt x="16604" y="11516"/>
                  </a:cubicBezTo>
                  <a:cubicBezTo>
                    <a:pt x="17693" y="9966"/>
                    <a:pt x="18447" y="8327"/>
                    <a:pt x="19137" y="6686"/>
                  </a:cubicBezTo>
                  <a:cubicBezTo>
                    <a:pt x="20064" y="4481"/>
                    <a:pt x="20885" y="2252"/>
                    <a:pt x="21600" y="0"/>
                  </a:cubicBezTo>
                </a:path>
              </a:pathLst>
            </a:custGeom>
            <a:noFill/>
            <a:ln w="19050" cap="flat">
              <a:solidFill>
                <a:srgbClr val="FFB8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2666310" y="721470"/>
              <a:ext cx="8529598" cy="794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010"/>
                  </a:moveTo>
                  <a:cubicBezTo>
                    <a:pt x="2769" y="21600"/>
                    <a:pt x="5596" y="21420"/>
                    <a:pt x="8230" y="20533"/>
                  </a:cubicBezTo>
                  <a:cubicBezTo>
                    <a:pt x="10835" y="19656"/>
                    <a:pt x="13202" y="18108"/>
                    <a:pt x="15122" y="16020"/>
                  </a:cubicBezTo>
                  <a:cubicBezTo>
                    <a:pt x="17499" y="13436"/>
                    <a:pt x="19077" y="10178"/>
                    <a:pt x="20152" y="6759"/>
                  </a:cubicBezTo>
                  <a:cubicBezTo>
                    <a:pt x="20840" y="4573"/>
                    <a:pt x="21326" y="2309"/>
                    <a:pt x="21600" y="0"/>
                  </a:cubicBezTo>
                </a:path>
              </a:pathLst>
            </a:custGeom>
            <a:noFill/>
            <a:ln w="22860" cap="flat">
              <a:solidFill>
                <a:srgbClr val="D3B9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3648377" y="471195"/>
              <a:ext cx="7903418" cy="7933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010"/>
                  </a:moveTo>
                  <a:cubicBezTo>
                    <a:pt x="2769" y="21600"/>
                    <a:pt x="5596" y="21420"/>
                    <a:pt x="8230" y="20533"/>
                  </a:cubicBezTo>
                  <a:cubicBezTo>
                    <a:pt x="10835" y="19656"/>
                    <a:pt x="13202" y="18108"/>
                    <a:pt x="15122" y="16020"/>
                  </a:cubicBezTo>
                  <a:cubicBezTo>
                    <a:pt x="17499" y="13436"/>
                    <a:pt x="19077" y="10178"/>
                    <a:pt x="20152" y="6759"/>
                  </a:cubicBezTo>
                  <a:cubicBezTo>
                    <a:pt x="20840" y="4573"/>
                    <a:pt x="21326" y="2309"/>
                    <a:pt x="21600" y="0"/>
                  </a:cubicBezTo>
                </a:path>
              </a:pathLst>
            </a:custGeom>
            <a:noFill/>
            <a:ln w="19050" cap="flat">
              <a:solidFill>
                <a:srgbClr val="C0AFFF">
                  <a:alpha val="2604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2688257" y="848470"/>
              <a:ext cx="8639740" cy="794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010"/>
                  </a:moveTo>
                  <a:cubicBezTo>
                    <a:pt x="2769" y="21600"/>
                    <a:pt x="5596" y="21420"/>
                    <a:pt x="8230" y="20533"/>
                  </a:cubicBezTo>
                  <a:cubicBezTo>
                    <a:pt x="10835" y="19656"/>
                    <a:pt x="13202" y="18108"/>
                    <a:pt x="15122" y="16020"/>
                  </a:cubicBezTo>
                  <a:cubicBezTo>
                    <a:pt x="17499" y="13436"/>
                    <a:pt x="19077" y="10178"/>
                    <a:pt x="20152" y="6759"/>
                  </a:cubicBezTo>
                  <a:cubicBezTo>
                    <a:pt x="20840" y="4573"/>
                    <a:pt x="21326" y="2309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E582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2560979" y="79097"/>
              <a:ext cx="9319230" cy="837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4" fill="norm" stroke="1" extrusionOk="0">
                  <a:moveTo>
                    <a:pt x="0" y="20543"/>
                  </a:moveTo>
                  <a:cubicBezTo>
                    <a:pt x="3194" y="21600"/>
                    <a:pt x="6577" y="21469"/>
                    <a:pt x="9672" y="20212"/>
                  </a:cubicBezTo>
                  <a:cubicBezTo>
                    <a:pt x="12032" y="19254"/>
                    <a:pt x="14170" y="17662"/>
                    <a:pt x="15911" y="15552"/>
                  </a:cubicBezTo>
                  <a:cubicBezTo>
                    <a:pt x="17642" y="13452"/>
                    <a:pt x="18931" y="10908"/>
                    <a:pt x="19873" y="8203"/>
                  </a:cubicBezTo>
                  <a:cubicBezTo>
                    <a:pt x="20784" y="5587"/>
                    <a:pt x="21368" y="2826"/>
                    <a:pt x="21600" y="0"/>
                  </a:cubicBezTo>
                </a:path>
              </a:pathLst>
            </a:custGeom>
            <a:noFill/>
            <a:ln w="10160" cap="flat">
              <a:solidFill>
                <a:srgbClr val="C0A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1896370" y="2116015"/>
              <a:ext cx="10073175" cy="6297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010"/>
                  </a:moveTo>
                  <a:cubicBezTo>
                    <a:pt x="2769" y="21600"/>
                    <a:pt x="5596" y="21420"/>
                    <a:pt x="8230" y="20533"/>
                  </a:cubicBezTo>
                  <a:cubicBezTo>
                    <a:pt x="10835" y="19656"/>
                    <a:pt x="13202" y="18108"/>
                    <a:pt x="15122" y="16020"/>
                  </a:cubicBezTo>
                  <a:cubicBezTo>
                    <a:pt x="17499" y="13436"/>
                    <a:pt x="19077" y="10178"/>
                    <a:pt x="20152" y="6759"/>
                  </a:cubicBezTo>
                  <a:cubicBezTo>
                    <a:pt x="20840" y="4573"/>
                    <a:pt x="21326" y="2309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903CFF">
                  <a:alpha val="41979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0" y="2779981"/>
              <a:ext cx="11663757" cy="5509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9" fill="norm" stroke="1" extrusionOk="0">
                  <a:moveTo>
                    <a:pt x="0" y="21209"/>
                  </a:moveTo>
                  <a:cubicBezTo>
                    <a:pt x="2758" y="21600"/>
                    <a:pt x="5536" y="21387"/>
                    <a:pt x="8240" y="20577"/>
                  </a:cubicBezTo>
                  <a:cubicBezTo>
                    <a:pt x="11197" y="19692"/>
                    <a:pt x="14006" y="18044"/>
                    <a:pt x="16328" y="15075"/>
                  </a:cubicBezTo>
                  <a:cubicBezTo>
                    <a:pt x="18235" y="12636"/>
                    <a:pt x="19579" y="9601"/>
                    <a:pt x="20474" y="6270"/>
                  </a:cubicBezTo>
                  <a:cubicBezTo>
                    <a:pt x="21017" y="4251"/>
                    <a:pt x="21395" y="2148"/>
                    <a:pt x="21600" y="0"/>
                  </a:cubicBezTo>
                </a:path>
              </a:pathLst>
            </a:custGeom>
            <a:noFill/>
            <a:ln w="15240" cap="flat">
              <a:solidFill>
                <a:srgbClr val="9437FF">
                  <a:alpha val="26207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7490702" y="0"/>
              <a:ext cx="3697475" cy="8879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19" y="20423"/>
                    <a:pt x="5957" y="19034"/>
                    <a:pt x="8562" y="17484"/>
                  </a:cubicBezTo>
                  <a:cubicBezTo>
                    <a:pt x="11541" y="15711"/>
                    <a:pt x="14080" y="13768"/>
                    <a:pt x="16007" y="11629"/>
                  </a:cubicBezTo>
                  <a:cubicBezTo>
                    <a:pt x="17445" y="10032"/>
                    <a:pt x="18532" y="8353"/>
                    <a:pt x="19394" y="6656"/>
                  </a:cubicBezTo>
                  <a:cubicBezTo>
                    <a:pt x="20503" y="4472"/>
                    <a:pt x="21242" y="2248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B4A0FF">
                  <a:alpha val="27294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title"/>
          </p:nvPr>
        </p:nvSpPr>
        <p:spPr>
          <a:xfrm>
            <a:off x="955246" y="2026920"/>
            <a:ext cx="7709783" cy="673256"/>
          </a:xfrm>
          <a:prstGeom prst="rect">
            <a:avLst/>
          </a:prstGeom>
        </p:spPr>
        <p:txBody>
          <a:bodyPr/>
          <a:lstStyle/>
          <a:p>
            <a:pPr algn="l">
              <a:defRPr sz="2800"/>
            </a:pPr>
            <a:r>
              <a:t>H27.4〜H27.12 </a:t>
            </a:r>
            <a:r>
              <a:t>会計報告</a:t>
            </a:r>
          </a:p>
        </p:txBody>
      </p:sp>
      <p:sp>
        <p:nvSpPr>
          <p:cNvPr id="239" name="Shape 239"/>
          <p:cNvSpPr/>
          <p:nvPr>
            <p:ph type="sldNum" sz="quarter" idx="2"/>
          </p:nvPr>
        </p:nvSpPr>
        <p:spPr>
          <a:xfrm>
            <a:off x="6381749" y="9271000"/>
            <a:ext cx="228601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240" name="Table 240"/>
          <p:cNvGraphicFramePr/>
          <p:nvPr/>
        </p:nvGraphicFramePr>
        <p:xfrm>
          <a:off x="919660" y="2697820"/>
          <a:ext cx="11509967" cy="612177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4769115"/>
                <a:gridCol w="1009013"/>
                <a:gridCol w="4583757"/>
                <a:gridCol w="1122679"/>
              </a:tblGrid>
              <a:tr h="476225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収入の部</a:t>
                      </a:r>
                    </a:p>
                  </a:txBody>
                  <a:tcPr marL="7477" marR="7477" marT="7477" marB="7477" anchor="ctr" anchorCtr="0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8C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収入金額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8C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支出の部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8C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支払金額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8C2FF"/>
                    </a:solidFill>
                  </a:tcPr>
                </a:tc>
              </a:tr>
              <a:tr h="432318">
                <a:tc>
                  <a:txBody>
                    <a:bodyPr/>
                    <a:lstStyle/>
                    <a:p>
                      <a:pPr indent="25400" algn="l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繰越金</a:t>
                      </a:r>
                    </a:p>
                  </a:txBody>
                  <a:tcPr marL="7477" marR="7477" marT="7477" marB="7477" anchor="ctr" anchorCtr="0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338,539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2FAFF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l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資料コピー代、文具購入費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7,335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E8CF"/>
                    </a:solidFill>
                  </a:tcPr>
                </a:tc>
              </a:tr>
              <a:tr h="432318">
                <a:tc>
                  <a:txBody>
                    <a:bodyPr/>
                    <a:lstStyle/>
                    <a:p>
                      <a:pPr indent="25400" algn="l">
                        <a:defRPr sz="1600">
                          <a:solidFill>
                            <a:srgbClr val="000000"/>
                          </a:solidFill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defRPr>
                      </a:pPr>
                      <a:r>
                        <a:t>寄付金（延べ</a:t>
                      </a:r>
                      <a:r>
                        <a:t>42</a:t>
                      </a:r>
                      <a:r>
                        <a:t>名）</a:t>
                      </a:r>
                    </a:p>
                  </a:txBody>
                  <a:tcPr marL="7477" marR="7477" marT="7477" marB="7477" anchor="ctr" anchorCtr="0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146,000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2FAFF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l">
                        <a:defRPr sz="1600">
                          <a:solidFill>
                            <a:srgbClr val="000000"/>
                          </a:solidFill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defRPr>
                      </a:pPr>
                      <a:r>
                        <a:t>OBOG会ＨＰドメイン費用（Ｈ</a:t>
                      </a:r>
                      <a:r>
                        <a:t>25</a:t>
                      </a:r>
                      <a:r>
                        <a:t>～Ｈ</a:t>
                      </a:r>
                      <a:r>
                        <a:t>29</a:t>
                      </a:r>
                      <a:r>
                        <a:t>）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5,741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E8CF"/>
                    </a:solidFill>
                  </a:tcPr>
                </a:tc>
              </a:tr>
              <a:tr h="432318">
                <a:tc>
                  <a:txBody>
                    <a:bodyPr/>
                    <a:lstStyle/>
                    <a:p>
                      <a:pPr indent="25400" algn="l">
                        <a:defRPr sz="1600">
                          <a:solidFill>
                            <a:srgbClr val="000000"/>
                          </a:solidFill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defRPr>
                      </a:pPr>
                      <a:r>
                        <a:t>H27.11.22 </a:t>
                      </a:r>
                      <a:r>
                        <a:t>OBOGジャッジ講習会参加費</a:t>
                      </a:r>
                      <a:r>
                        <a:t>(22</a:t>
                      </a:r>
                      <a:r>
                        <a:t>名</a:t>
                      </a:r>
                      <a:r>
                        <a:t>)</a:t>
                      </a:r>
                    </a:p>
                  </a:txBody>
                  <a:tcPr marL="7477" marR="7477" marT="7477" marB="7477" anchor="ctr" anchorCtr="0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33,000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2FAFF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l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理事会会場費補助金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18,000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E8CF"/>
                    </a:solidFill>
                  </a:tcPr>
                </a:tc>
              </a:tr>
              <a:tr h="432318">
                <a:tc>
                  <a:txBody>
                    <a:bodyPr/>
                    <a:lstStyle/>
                    <a:p>
                      <a:pPr indent="25400" algn="l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　</a:t>
                      </a:r>
                    </a:p>
                  </a:txBody>
                  <a:tcPr marL="7477" marR="7477" marT="7477" marB="7477" anchor="ctr" anchorCtr="0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　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2FAFF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l">
                        <a:defRPr sz="1600">
                          <a:solidFill>
                            <a:srgbClr val="000000"/>
                          </a:solidFill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defRPr>
                      </a:pPr>
                      <a:r>
                        <a:t>（</a:t>
                      </a:r>
                      <a:r>
                        <a:t>3,000</a:t>
                      </a:r>
                      <a:r>
                        <a:t>円</a:t>
                      </a:r>
                      <a:r>
                        <a:t>×4</a:t>
                      </a:r>
                      <a:r>
                        <a:t>回、</a:t>
                      </a:r>
                      <a:r>
                        <a:t>6,000</a:t>
                      </a:r>
                      <a:r>
                        <a:t>円</a:t>
                      </a:r>
                      <a:r>
                        <a:t>×1</a:t>
                      </a:r>
                      <a:r>
                        <a:t>回）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　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E8CF"/>
                    </a:solidFill>
                  </a:tcPr>
                </a:tc>
              </a:tr>
              <a:tr h="432318">
                <a:tc>
                  <a:txBody>
                    <a:bodyPr/>
                    <a:lstStyle/>
                    <a:p>
                      <a:pPr indent="25400" algn="l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受取利息</a:t>
                      </a:r>
                    </a:p>
                  </a:txBody>
                  <a:tcPr marL="7477" marR="7477" marT="7477" marB="7477" anchor="ctr" anchorCtr="0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93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2FAFF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l">
                        <a:defRPr sz="1600">
                          <a:solidFill>
                            <a:srgbClr val="000000"/>
                          </a:solidFill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defRPr>
                      </a:pPr>
                      <a:r>
                        <a:t>Ｈ27.5.2</a:t>
                      </a:r>
                      <a:r>
                        <a:t>総会費用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28,512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E8CF"/>
                    </a:solidFill>
                  </a:tcPr>
                </a:tc>
              </a:tr>
              <a:tr h="432318">
                <a:tc>
                  <a:txBody>
                    <a:bodyPr/>
                    <a:lstStyle/>
                    <a:p>
                      <a:pPr indent="25400" algn="l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　</a:t>
                      </a:r>
                    </a:p>
                  </a:txBody>
                  <a:tcPr marL="7477" marR="7477" marT="7477" marB="7477" anchor="ctr" anchorCtr="0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　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2FAFF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l">
                        <a:defRPr sz="1600">
                          <a:solidFill>
                            <a:srgbClr val="000000"/>
                          </a:solidFill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defRPr>
                      </a:pPr>
                      <a:r>
                        <a:t>Ｈ</a:t>
                      </a:r>
                      <a:r>
                        <a:t>27.11.22 </a:t>
                      </a:r>
                      <a:r>
                        <a:t>OBOGジャッジ講習会諸費用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38,000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E8CF"/>
                    </a:solidFill>
                  </a:tcPr>
                </a:tc>
              </a:tr>
              <a:tr h="432318">
                <a:tc>
                  <a:txBody>
                    <a:bodyPr/>
                    <a:lstStyle/>
                    <a:p>
                      <a:pPr indent="25400" algn="l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　</a:t>
                      </a:r>
                    </a:p>
                  </a:txBody>
                  <a:tcPr marL="7477" marR="7477" marT="7477" marB="7477" anchor="ctr" anchorCtr="0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　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2FAFF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l">
                        <a:defRPr sz="1600">
                          <a:solidFill>
                            <a:srgbClr val="000000"/>
                          </a:solidFill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defRPr>
                      </a:pPr>
                      <a:r>
                        <a:t>70</a:t>
                      </a:r>
                      <a:r>
                        <a:t>周年パーティー準備金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100,000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E8CF"/>
                    </a:solidFill>
                  </a:tcPr>
                </a:tc>
              </a:tr>
              <a:tr h="432318">
                <a:tc>
                  <a:txBody>
                    <a:bodyPr/>
                    <a:lstStyle/>
                    <a:p>
                      <a:pPr indent="25400" algn="l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　</a:t>
                      </a:r>
                    </a:p>
                  </a:txBody>
                  <a:tcPr marL="7477" marR="7477" marT="7477" marB="7477" anchor="ctr" anchorCtr="0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　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rgbClr val="D2FAFF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l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　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　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rgbClr val="FFE8CF"/>
                    </a:solidFill>
                  </a:tcPr>
                </a:tc>
              </a:tr>
              <a:tr h="432318">
                <a:tc>
                  <a:txBody>
                    <a:bodyPr/>
                    <a:lstStyle/>
                    <a:p>
                      <a:pPr indent="25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収 入 合 計</a:t>
                      </a:r>
                    </a:p>
                  </a:txBody>
                  <a:tcPr marL="7477" marR="7477" marT="7477" marB="7477" anchor="ctr" anchorCtr="0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3FAFF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517,632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2FAFF"/>
                    </a:solidFill>
                  </a:tcPr>
                </a:tc>
                <a:tc>
                  <a:txBody>
                    <a:bodyPr/>
                    <a:lstStyle/>
                    <a:p>
                      <a:pPr indent="25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支 出 合 計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E8CF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197,588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E8CF"/>
                    </a:solidFill>
                  </a:tcPr>
                </a:tc>
              </a:tr>
              <a:tr h="432318">
                <a:tc gridSpan="3">
                  <a:txBody>
                    <a:bodyPr/>
                    <a:lstStyle/>
                    <a:p>
                      <a:pPr indent="25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次期繰越金 (収入合計－支出合計)</a:t>
                      </a:r>
                    </a:p>
                  </a:txBody>
                  <a:tcPr marL="7477" marR="7477" marT="7477" marB="7477" anchor="ctr" anchorCtr="0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rgbClr val="FEFCBF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R="25400"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320,044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rgbClr val="FEFCBF"/>
                    </a:solidFill>
                  </a:tcPr>
                </a:tc>
              </a:tr>
            </a:tbl>
          </a:graphicData>
        </a:graphic>
      </p:graphicFrame>
      <p:sp>
        <p:nvSpPr>
          <p:cNvPr id="241" name="Shape 241"/>
          <p:cNvSpPr/>
          <p:nvPr/>
        </p:nvSpPr>
        <p:spPr>
          <a:xfrm>
            <a:off x="1137919" y="1122680"/>
            <a:ext cx="10330181" cy="553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>
              <a:defRPr cap="all" sz="32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t>第</a:t>
            </a:r>
            <a:r>
              <a:t>3</a:t>
            </a:r>
            <a:r>
              <a:t>号議案：</a:t>
            </a:r>
            <a:r>
              <a:t>平成27年度</a:t>
            </a:r>
            <a:r>
              <a:t>会計報告</a:t>
            </a:r>
          </a:p>
        </p:txBody>
      </p:sp>
      <p:sp>
        <p:nvSpPr>
          <p:cNvPr id="242" name="Shape 242"/>
          <p:cNvSpPr/>
          <p:nvPr/>
        </p:nvSpPr>
        <p:spPr>
          <a:xfrm>
            <a:off x="632459" y="513080"/>
            <a:ext cx="10330182" cy="553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>
              <a:defRPr cap="all" sz="32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t>4. 総会</a:t>
            </a:r>
            <a:r>
              <a:t>審議</a:t>
            </a:r>
            <a:r>
              <a:t>事項</a:t>
            </a:r>
          </a:p>
        </p:txBody>
      </p:sp>
      <p:graphicFrame>
        <p:nvGraphicFramePr>
          <p:cNvPr id="243" name="Table 243"/>
          <p:cNvGraphicFramePr/>
          <p:nvPr/>
        </p:nvGraphicFramePr>
        <p:xfrm>
          <a:off x="919660" y="7648340"/>
          <a:ext cx="11509967" cy="612177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4769115"/>
                <a:gridCol w="1009013"/>
                <a:gridCol w="4583757"/>
                <a:gridCol w="1122679"/>
              </a:tblGrid>
              <a:tr h="465735">
                <a:tc gridSpan="4">
                  <a:txBody>
                    <a:bodyPr/>
                    <a:lstStyle/>
                    <a:p>
                      <a:pPr indent="25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別途管理の資金</a:t>
                      </a:r>
                    </a:p>
                  </a:txBody>
                  <a:tcPr marL="7477" marR="7477" marT="7477" marB="7477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FDD6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32318">
                <a:tc gridSpan="3">
                  <a:txBody>
                    <a:bodyPr/>
                    <a:lstStyle/>
                    <a:p>
                      <a:pPr indent="25400" algn="l">
                        <a:defRPr sz="1600">
                          <a:solidFill>
                            <a:srgbClr val="000000"/>
                          </a:solidFill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defRPr>
                      </a:pPr>
                      <a:r>
                        <a:t>平成</a:t>
                      </a:r>
                      <a:r>
                        <a:t>25</a:t>
                      </a:r>
                      <a:r>
                        <a:t>年 ゼッケン寄付金残金</a:t>
                      </a:r>
                    </a:p>
                  </a:txBody>
                  <a:tcPr marL="7477" marR="7477" marT="7477" marB="7477" anchor="ctr" anchorCtr="0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R="25400"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42,915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32318">
                <a:tc gridSpan="3">
                  <a:txBody>
                    <a:bodyPr/>
                    <a:lstStyle/>
                    <a:p>
                      <a:pPr indent="25400" algn="l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７０周年パーティー準備金累計</a:t>
                      </a:r>
                    </a:p>
                  </a:txBody>
                  <a:tcPr marL="7477" marR="7477" marT="7477" marB="7477" anchor="ctr" anchorCtr="0" horzOverflow="overflow">
                    <a:lnL w="254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R="25400" algn="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ＭＳ Ｐゴシック"/>
                          <a:ea typeface="ＭＳ Ｐゴシック"/>
                          <a:cs typeface="ＭＳ Ｐゴシック"/>
                          <a:sym typeface="ＭＳ Ｐゴシック"/>
                        </a:rPr>
                        <a:t>100,000</a:t>
                      </a:r>
                    </a:p>
                  </a:txBody>
                  <a:tcPr marL="7477" marR="7477" marT="7477" marB="7477" anchor="ctr" anchorCtr="0" horzOverflow="overflow">
                    <a:lnL w="127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535353"/>
      </a:dk1>
      <a:lt1>
        <a:srgbClr val="FFFFFF"/>
      </a:lt1>
      <a:dk2>
        <a:srgbClr val="A7A7A7"/>
      </a:dk2>
      <a:lt2>
        <a:srgbClr val="535353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0053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0053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